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6"/>
  </p:notesMasterIdLst>
  <p:sldIdLst>
    <p:sldId id="273" r:id="rId5"/>
    <p:sldId id="285" r:id="rId6"/>
    <p:sldId id="297" r:id="rId7"/>
    <p:sldId id="293" r:id="rId8"/>
    <p:sldId id="264" r:id="rId9"/>
    <p:sldId id="281" r:id="rId10"/>
    <p:sldId id="280" r:id="rId11"/>
    <p:sldId id="277" r:id="rId12"/>
    <p:sldId id="299" r:id="rId13"/>
    <p:sldId id="283" r:id="rId14"/>
    <p:sldId id="284" r:id="rId15"/>
    <p:sldId id="295" r:id="rId16"/>
    <p:sldId id="287" r:id="rId17"/>
    <p:sldId id="286" r:id="rId18"/>
    <p:sldId id="288" r:id="rId19"/>
    <p:sldId id="289" r:id="rId20"/>
    <p:sldId id="290" r:id="rId21"/>
    <p:sldId id="291" r:id="rId22"/>
    <p:sldId id="292" r:id="rId23"/>
    <p:sldId id="29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5C3"/>
    <a:srgbClr val="0070BA"/>
    <a:srgbClr val="9E1981"/>
    <a:srgbClr val="0EA8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AFA2D-020A-4714-83A2-A29F464AACA0}" v="2" dt="2022-03-22T17:41:4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9159" autoAdjust="0"/>
  </p:normalViewPr>
  <p:slideViewPr>
    <p:cSldViewPr snapToGrid="0">
      <p:cViewPr varScale="1">
        <p:scale>
          <a:sx n="53" d="100"/>
          <a:sy n="53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a Carbonel" userId="48c5fef82ced867d" providerId="LiveId" clId="{F2DAFA2D-020A-4714-83A2-A29F464AACA0}"/>
    <pc:docChg chg="undo custSel addSld delSld modSld">
      <pc:chgData name="Henrietta Carbonel" userId="48c5fef82ced867d" providerId="LiveId" clId="{F2DAFA2D-020A-4714-83A2-A29F464AACA0}" dt="2022-03-22T17:55:35.616" v="256" actId="2711"/>
      <pc:docMkLst>
        <pc:docMk/>
      </pc:docMkLst>
      <pc:sldChg chg="del">
        <pc:chgData name="Henrietta Carbonel" userId="48c5fef82ced867d" providerId="LiveId" clId="{F2DAFA2D-020A-4714-83A2-A29F464AACA0}" dt="2022-03-22T16:47:25.771" v="27" actId="47"/>
        <pc:sldMkLst>
          <pc:docMk/>
          <pc:sldMk cId="2992881860" sldId="282"/>
        </pc:sldMkLst>
      </pc:sldChg>
      <pc:sldChg chg="addSp delSp modSp mod">
        <pc:chgData name="Henrietta Carbonel" userId="48c5fef82ced867d" providerId="LiveId" clId="{F2DAFA2D-020A-4714-83A2-A29F464AACA0}" dt="2022-03-22T17:38:07.023" v="77" actId="1076"/>
        <pc:sldMkLst>
          <pc:docMk/>
          <pc:sldMk cId="2178640425" sldId="283"/>
        </pc:sldMkLst>
        <pc:picChg chg="add del mod">
          <ac:chgData name="Henrietta Carbonel" userId="48c5fef82ced867d" providerId="LiveId" clId="{F2DAFA2D-020A-4714-83A2-A29F464AACA0}" dt="2022-03-22T17:37:38.686" v="72" actId="478"/>
          <ac:picMkLst>
            <pc:docMk/>
            <pc:sldMk cId="2178640425" sldId="283"/>
            <ac:picMk id="4" creationId="{FF6C1B1C-F32D-4897-954E-581B5F50D241}"/>
          </ac:picMkLst>
        </pc:picChg>
        <pc:picChg chg="add mod ord">
          <ac:chgData name="Henrietta Carbonel" userId="48c5fef82ced867d" providerId="LiveId" clId="{F2DAFA2D-020A-4714-83A2-A29F464AACA0}" dt="2022-03-22T17:38:07.023" v="77" actId="1076"/>
          <ac:picMkLst>
            <pc:docMk/>
            <pc:sldMk cId="2178640425" sldId="283"/>
            <ac:picMk id="6" creationId="{D4EACF40-CD2F-4F52-9436-E1C322C0D5F5}"/>
          </ac:picMkLst>
        </pc:picChg>
        <pc:picChg chg="del">
          <ac:chgData name="Henrietta Carbonel" userId="48c5fef82ced867d" providerId="LiveId" clId="{F2DAFA2D-020A-4714-83A2-A29F464AACA0}" dt="2022-03-22T17:36:38.754" v="67" actId="478"/>
          <ac:picMkLst>
            <pc:docMk/>
            <pc:sldMk cId="2178640425" sldId="283"/>
            <ac:picMk id="8" creationId="{B2A66A6B-1BDB-42AB-8C89-D424C3BCCDB4}"/>
          </ac:picMkLst>
        </pc:picChg>
      </pc:sldChg>
      <pc:sldChg chg="modSp mod">
        <pc:chgData name="Henrietta Carbonel" userId="48c5fef82ced867d" providerId="LiveId" clId="{F2DAFA2D-020A-4714-83A2-A29F464AACA0}" dt="2022-03-22T17:44:45.210" v="216" actId="122"/>
        <pc:sldMkLst>
          <pc:docMk/>
          <pc:sldMk cId="1153310893" sldId="286"/>
        </pc:sldMkLst>
        <pc:spChg chg="mod">
          <ac:chgData name="Henrietta Carbonel" userId="48c5fef82ced867d" providerId="LiveId" clId="{F2DAFA2D-020A-4714-83A2-A29F464AACA0}" dt="2022-03-22T17:44:27.784" v="214" actId="255"/>
          <ac:spMkLst>
            <pc:docMk/>
            <pc:sldMk cId="1153310893" sldId="286"/>
            <ac:spMk id="13" creationId="{E36FAEE8-9F75-4C12-8CC2-25CF7E95F25C}"/>
          </ac:spMkLst>
        </pc:spChg>
        <pc:spChg chg="mod">
          <ac:chgData name="Henrietta Carbonel" userId="48c5fef82ced867d" providerId="LiveId" clId="{F2DAFA2D-020A-4714-83A2-A29F464AACA0}" dt="2022-03-22T17:44:45.210" v="216" actId="122"/>
          <ac:spMkLst>
            <pc:docMk/>
            <pc:sldMk cId="1153310893" sldId="286"/>
            <ac:spMk id="14" creationId="{6D51BAA5-47BC-45AC-B887-80713378C0A0}"/>
          </ac:spMkLst>
        </pc:spChg>
      </pc:sldChg>
      <pc:sldChg chg="modSp mod">
        <pc:chgData name="Henrietta Carbonel" userId="48c5fef82ced867d" providerId="LiveId" clId="{F2DAFA2D-020A-4714-83A2-A29F464AACA0}" dt="2022-03-22T17:49:08.095" v="221" actId="1076"/>
        <pc:sldMkLst>
          <pc:docMk/>
          <pc:sldMk cId="2155229218" sldId="288"/>
        </pc:sldMkLst>
        <pc:spChg chg="mod">
          <ac:chgData name="Henrietta Carbonel" userId="48c5fef82ced867d" providerId="LiveId" clId="{F2DAFA2D-020A-4714-83A2-A29F464AACA0}" dt="2022-03-22T17:49:04.030" v="220" actId="14100"/>
          <ac:spMkLst>
            <pc:docMk/>
            <pc:sldMk cId="2155229218" sldId="288"/>
            <ac:spMk id="5" creationId="{98C38187-4391-4EC5-8E44-76D09602AF7C}"/>
          </ac:spMkLst>
        </pc:spChg>
        <pc:spChg chg="mod">
          <ac:chgData name="Henrietta Carbonel" userId="48c5fef82ced867d" providerId="LiveId" clId="{F2DAFA2D-020A-4714-83A2-A29F464AACA0}" dt="2022-03-22T17:45:02.393" v="217" actId="2711"/>
          <ac:spMkLst>
            <pc:docMk/>
            <pc:sldMk cId="2155229218" sldId="288"/>
            <ac:spMk id="7" creationId="{B7EF7FBB-AB46-4C06-B0C6-347D9A8EF308}"/>
          </ac:spMkLst>
        </pc:spChg>
        <pc:spChg chg="mod">
          <ac:chgData name="Henrietta Carbonel" userId="48c5fef82ced867d" providerId="LiveId" clId="{F2DAFA2D-020A-4714-83A2-A29F464AACA0}" dt="2022-03-22T17:45:10.225" v="218" actId="2711"/>
          <ac:spMkLst>
            <pc:docMk/>
            <pc:sldMk cId="2155229218" sldId="288"/>
            <ac:spMk id="11" creationId="{53F94441-9702-4D47-947D-DA772A672FB9}"/>
          </ac:spMkLst>
        </pc:spChg>
        <pc:picChg chg="mod">
          <ac:chgData name="Henrietta Carbonel" userId="48c5fef82ced867d" providerId="LiveId" clId="{F2DAFA2D-020A-4714-83A2-A29F464AACA0}" dt="2022-03-22T17:49:08.095" v="221" actId="1076"/>
          <ac:picMkLst>
            <pc:docMk/>
            <pc:sldMk cId="2155229218" sldId="288"/>
            <ac:picMk id="4" creationId="{7215ACDA-A9E9-4DC2-920C-F1694A595569}"/>
          </ac:picMkLst>
        </pc:picChg>
      </pc:sldChg>
      <pc:sldChg chg="modSp mod">
        <pc:chgData name="Henrietta Carbonel" userId="48c5fef82ced867d" providerId="LiveId" clId="{F2DAFA2D-020A-4714-83A2-A29F464AACA0}" dt="2022-03-22T17:50:43.808" v="234" actId="14100"/>
        <pc:sldMkLst>
          <pc:docMk/>
          <pc:sldMk cId="172644009" sldId="289"/>
        </pc:sldMkLst>
        <pc:spChg chg="mod">
          <ac:chgData name="Henrietta Carbonel" userId="48c5fef82ced867d" providerId="LiveId" clId="{F2DAFA2D-020A-4714-83A2-A29F464AACA0}" dt="2022-03-22T17:41:36.585" v="151" actId="20577"/>
          <ac:spMkLst>
            <pc:docMk/>
            <pc:sldMk cId="172644009" sldId="289"/>
            <ac:spMk id="3" creationId="{A433C2B0-47E1-495D-8406-C405C5A6D62A}"/>
          </ac:spMkLst>
        </pc:spChg>
        <pc:spChg chg="mod">
          <ac:chgData name="Henrietta Carbonel" userId="48c5fef82ced867d" providerId="LiveId" clId="{F2DAFA2D-020A-4714-83A2-A29F464AACA0}" dt="2022-03-22T17:50:37.014" v="233" actId="1076"/>
          <ac:spMkLst>
            <pc:docMk/>
            <pc:sldMk cId="172644009" sldId="289"/>
            <ac:spMk id="6" creationId="{AA4B026D-AAF8-43E6-B4E9-CE01C1257F2E}"/>
          </ac:spMkLst>
        </pc:spChg>
        <pc:spChg chg="mod">
          <ac:chgData name="Henrietta Carbonel" userId="48c5fef82ced867d" providerId="LiveId" clId="{F2DAFA2D-020A-4714-83A2-A29F464AACA0}" dt="2022-03-22T17:49:17.826" v="222" actId="2711"/>
          <ac:spMkLst>
            <pc:docMk/>
            <pc:sldMk cId="172644009" sldId="289"/>
            <ac:spMk id="12" creationId="{CE02F24A-5077-4919-8200-4C09CB033A2D}"/>
          </ac:spMkLst>
        </pc:spChg>
        <pc:spChg chg="mod">
          <ac:chgData name="Henrietta Carbonel" userId="48c5fef82ced867d" providerId="LiveId" clId="{F2DAFA2D-020A-4714-83A2-A29F464AACA0}" dt="2022-03-22T17:49:43.514" v="227" actId="1076"/>
          <ac:spMkLst>
            <pc:docMk/>
            <pc:sldMk cId="172644009" sldId="289"/>
            <ac:spMk id="13" creationId="{3BEB6098-CA1C-4B8C-861F-0F7040F97B54}"/>
          </ac:spMkLst>
        </pc:spChg>
        <pc:spChg chg="mod">
          <ac:chgData name="Henrietta Carbonel" userId="48c5fef82ced867d" providerId="LiveId" clId="{F2DAFA2D-020A-4714-83A2-A29F464AACA0}" dt="2022-03-22T17:50:14.278" v="230" actId="1076"/>
          <ac:spMkLst>
            <pc:docMk/>
            <pc:sldMk cId="172644009" sldId="289"/>
            <ac:spMk id="14" creationId="{646CE691-0222-41C5-BD47-E3C6729932E4}"/>
          </ac:spMkLst>
        </pc:spChg>
        <pc:grpChg chg="mod">
          <ac:chgData name="Henrietta Carbonel" userId="48c5fef82ced867d" providerId="LiveId" clId="{F2DAFA2D-020A-4714-83A2-A29F464AACA0}" dt="2022-03-22T17:40:39.138" v="87" actId="14100"/>
          <ac:grpSpMkLst>
            <pc:docMk/>
            <pc:sldMk cId="172644009" sldId="289"/>
            <ac:grpSpMk id="15" creationId="{4C70AC22-45D0-4810-A122-7835EF12B97B}"/>
          </ac:grpSpMkLst>
        </pc:grpChg>
        <pc:grpChg chg="mod">
          <ac:chgData name="Henrietta Carbonel" userId="48c5fef82ced867d" providerId="LiveId" clId="{F2DAFA2D-020A-4714-83A2-A29F464AACA0}" dt="2022-03-22T17:50:43.808" v="234" actId="14100"/>
          <ac:grpSpMkLst>
            <pc:docMk/>
            <pc:sldMk cId="172644009" sldId="289"/>
            <ac:grpSpMk id="16" creationId="{5442538A-D7AB-449F-9F41-507564E99C9B}"/>
          </ac:grpSpMkLst>
        </pc:grpChg>
        <pc:grpChg chg="mod">
          <ac:chgData name="Henrietta Carbonel" userId="48c5fef82ced867d" providerId="LiveId" clId="{F2DAFA2D-020A-4714-83A2-A29F464AACA0}" dt="2022-03-22T17:41:01.910" v="93" actId="1076"/>
          <ac:grpSpMkLst>
            <pc:docMk/>
            <pc:sldMk cId="172644009" sldId="289"/>
            <ac:grpSpMk id="17" creationId="{AF792C8B-7EE7-4F2D-A60C-720AC9BF8778}"/>
          </ac:grpSpMkLst>
        </pc:grpChg>
        <pc:grpChg chg="mod">
          <ac:chgData name="Henrietta Carbonel" userId="48c5fef82ced867d" providerId="LiveId" clId="{F2DAFA2D-020A-4714-83A2-A29F464AACA0}" dt="2022-03-22T17:50:10.243" v="229" actId="14100"/>
          <ac:grpSpMkLst>
            <pc:docMk/>
            <pc:sldMk cId="172644009" sldId="289"/>
            <ac:grpSpMk id="18" creationId="{A613D0D5-16F5-49EC-B22A-1BBD3BDD5B49}"/>
          </ac:grpSpMkLst>
        </pc:grpChg>
        <pc:picChg chg="mod">
          <ac:chgData name="Henrietta Carbonel" userId="48c5fef82ced867d" providerId="LiveId" clId="{F2DAFA2D-020A-4714-83A2-A29F464AACA0}" dt="2022-03-22T17:40:00.388" v="80" actId="14100"/>
          <ac:picMkLst>
            <pc:docMk/>
            <pc:sldMk cId="172644009" sldId="289"/>
            <ac:picMk id="4" creationId="{8DDB60F9-AC08-4672-A265-FAB9BA7ADB49}"/>
          </ac:picMkLst>
        </pc:picChg>
        <pc:picChg chg="mod">
          <ac:chgData name="Henrietta Carbonel" userId="48c5fef82ced867d" providerId="LiveId" clId="{F2DAFA2D-020A-4714-83A2-A29F464AACA0}" dt="2022-03-22T17:40:27.883" v="85" actId="14100"/>
          <ac:picMkLst>
            <pc:docMk/>
            <pc:sldMk cId="172644009" sldId="289"/>
            <ac:picMk id="8" creationId="{58581061-7DF6-4086-9B20-17E02337D456}"/>
          </ac:picMkLst>
        </pc:picChg>
      </pc:sldChg>
      <pc:sldChg chg="modSp mod">
        <pc:chgData name="Henrietta Carbonel" userId="48c5fef82ced867d" providerId="LiveId" clId="{F2DAFA2D-020A-4714-83A2-A29F464AACA0}" dt="2022-03-22T17:52:34.915" v="250" actId="2711"/>
        <pc:sldMkLst>
          <pc:docMk/>
          <pc:sldMk cId="1953739636" sldId="290"/>
        </pc:sldMkLst>
        <pc:spChg chg="mod">
          <ac:chgData name="Henrietta Carbonel" userId="48c5fef82ced867d" providerId="LiveId" clId="{F2DAFA2D-020A-4714-83A2-A29F464AACA0}" dt="2022-03-22T17:50:54.291" v="235" actId="2711"/>
          <ac:spMkLst>
            <pc:docMk/>
            <pc:sldMk cId="1953739636" sldId="290"/>
            <ac:spMk id="10" creationId="{DCC0CFA0-4676-4D8E-8DBD-FE75DB173B89}"/>
          </ac:spMkLst>
        </pc:spChg>
        <pc:spChg chg="mod">
          <ac:chgData name="Henrietta Carbonel" userId="48c5fef82ced867d" providerId="LiveId" clId="{F2DAFA2D-020A-4714-83A2-A29F464AACA0}" dt="2022-03-22T17:51:41.748" v="242" actId="2711"/>
          <ac:spMkLst>
            <pc:docMk/>
            <pc:sldMk cId="1953739636" sldId="290"/>
            <ac:spMk id="11" creationId="{9B2935F5-C8CD-43EB-B3BE-0482281CE83C}"/>
          </ac:spMkLst>
        </pc:spChg>
        <pc:spChg chg="mod">
          <ac:chgData name="Henrietta Carbonel" userId="48c5fef82ced867d" providerId="LiveId" clId="{F2DAFA2D-020A-4714-83A2-A29F464AACA0}" dt="2022-03-22T17:52:24.283" v="249" actId="1076"/>
          <ac:spMkLst>
            <pc:docMk/>
            <pc:sldMk cId="1953739636" sldId="290"/>
            <ac:spMk id="12" creationId="{5EA447F7-47FC-4178-8A37-BBE89B82466F}"/>
          </ac:spMkLst>
        </pc:spChg>
        <pc:spChg chg="mod">
          <ac:chgData name="Henrietta Carbonel" userId="48c5fef82ced867d" providerId="LiveId" clId="{F2DAFA2D-020A-4714-83A2-A29F464AACA0}" dt="2022-03-22T17:52:34.915" v="250" actId="2711"/>
          <ac:spMkLst>
            <pc:docMk/>
            <pc:sldMk cId="1953739636" sldId="290"/>
            <ac:spMk id="15" creationId="{1CDAEC44-4896-49DF-AF32-BE79D41E9780}"/>
          </ac:spMkLst>
        </pc:spChg>
        <pc:spChg chg="mod">
          <ac:chgData name="Henrietta Carbonel" userId="48c5fef82ced867d" providerId="LiveId" clId="{F2DAFA2D-020A-4714-83A2-A29F464AACA0}" dt="2022-03-22T17:51:07.191" v="237" actId="14100"/>
          <ac:spMkLst>
            <pc:docMk/>
            <pc:sldMk cId="1953739636" sldId="290"/>
            <ac:spMk id="18" creationId="{AE68BADC-08D5-44EA-935E-D8FC6D8832A8}"/>
          </ac:spMkLst>
        </pc:spChg>
        <pc:spChg chg="mod">
          <ac:chgData name="Henrietta Carbonel" userId="48c5fef82ced867d" providerId="LiveId" clId="{F2DAFA2D-020A-4714-83A2-A29F464AACA0}" dt="2022-03-22T17:51:28.062" v="241" actId="1076"/>
          <ac:spMkLst>
            <pc:docMk/>
            <pc:sldMk cId="1953739636" sldId="290"/>
            <ac:spMk id="20" creationId="{D86BCAFD-7245-42E0-B1D4-4E4027BD74C2}"/>
          </ac:spMkLst>
        </pc:spChg>
        <pc:spChg chg="mod">
          <ac:chgData name="Henrietta Carbonel" userId="48c5fef82ced867d" providerId="LiveId" clId="{F2DAFA2D-020A-4714-83A2-A29F464AACA0}" dt="2022-03-22T17:52:06.350" v="246" actId="1076"/>
          <ac:spMkLst>
            <pc:docMk/>
            <pc:sldMk cId="1953739636" sldId="290"/>
            <ac:spMk id="26" creationId="{E504C924-A07D-4E9D-8A33-9B1EFAADD0A5}"/>
          </ac:spMkLst>
        </pc:spChg>
        <pc:grpChg chg="mod">
          <ac:chgData name="Henrietta Carbonel" userId="48c5fef82ced867d" providerId="LiveId" clId="{F2DAFA2D-020A-4714-83A2-A29F464AACA0}" dt="2022-03-22T17:51:13.208" v="238" actId="14100"/>
          <ac:grpSpMkLst>
            <pc:docMk/>
            <pc:sldMk cId="1953739636" sldId="290"/>
            <ac:grpSpMk id="23" creationId="{C8A1E2EA-D57B-4A06-BF5F-388C74769689}"/>
          </ac:grpSpMkLst>
        </pc:grpChg>
        <pc:picChg chg="mod">
          <ac:chgData name="Henrietta Carbonel" userId="48c5fef82ced867d" providerId="LiveId" clId="{F2DAFA2D-020A-4714-83A2-A29F464AACA0}" dt="2022-03-22T17:51:17.050" v="239" actId="1076"/>
          <ac:picMkLst>
            <pc:docMk/>
            <pc:sldMk cId="1953739636" sldId="290"/>
            <ac:picMk id="7" creationId="{88A0D56E-DCD2-4F14-A0E4-DA0ADABF0EE7}"/>
          </ac:picMkLst>
        </pc:picChg>
      </pc:sldChg>
      <pc:sldChg chg="modSp mod modNotesTx">
        <pc:chgData name="Henrietta Carbonel" userId="48c5fef82ced867d" providerId="LiveId" clId="{F2DAFA2D-020A-4714-83A2-A29F464AACA0}" dt="2022-03-22T17:55:35.616" v="256" actId="2711"/>
        <pc:sldMkLst>
          <pc:docMk/>
          <pc:sldMk cId="310849607" sldId="291"/>
        </pc:sldMkLst>
        <pc:spChg chg="mod">
          <ac:chgData name="Henrietta Carbonel" userId="48c5fef82ced867d" providerId="LiveId" clId="{F2DAFA2D-020A-4714-83A2-A29F464AACA0}" dt="2022-03-22T17:55:26.821" v="255" actId="14100"/>
          <ac:spMkLst>
            <pc:docMk/>
            <pc:sldMk cId="310849607" sldId="291"/>
            <ac:spMk id="7" creationId="{CAA79884-7EB3-4762-B0AD-2C0FF83D2FFF}"/>
          </ac:spMkLst>
        </pc:spChg>
        <pc:spChg chg="mod">
          <ac:chgData name="Henrietta Carbonel" userId="48c5fef82ced867d" providerId="LiveId" clId="{F2DAFA2D-020A-4714-83A2-A29F464AACA0}" dt="2022-03-22T17:55:35.616" v="256" actId="2711"/>
          <ac:spMkLst>
            <pc:docMk/>
            <pc:sldMk cId="310849607" sldId="291"/>
            <ac:spMk id="10" creationId="{8BA0EE56-69BF-482C-BDAA-BE264A125F48}"/>
          </ac:spMkLst>
        </pc:spChg>
        <pc:spChg chg="mod">
          <ac:chgData name="Henrietta Carbonel" userId="48c5fef82ced867d" providerId="LiveId" clId="{F2DAFA2D-020A-4714-83A2-A29F464AACA0}" dt="2022-03-22T17:55:12.670" v="253" actId="2711"/>
          <ac:spMkLst>
            <pc:docMk/>
            <pc:sldMk cId="310849607" sldId="291"/>
            <ac:spMk id="15" creationId="{70F6EFA6-0A05-469B-9383-E7852BA5AE0A}"/>
          </ac:spMkLst>
        </pc:spChg>
        <pc:spChg chg="mod">
          <ac:chgData name="Henrietta Carbonel" userId="48c5fef82ced867d" providerId="LiveId" clId="{F2DAFA2D-020A-4714-83A2-A29F464AACA0}" dt="2022-03-22T17:55:01.535" v="252" actId="14100"/>
          <ac:spMkLst>
            <pc:docMk/>
            <pc:sldMk cId="310849607" sldId="291"/>
            <ac:spMk id="18" creationId="{DF79E169-32E2-4CBA-A435-9EC8AFF6C150}"/>
          </ac:spMkLst>
        </pc:spChg>
      </pc:sldChg>
      <pc:sldChg chg="modSp mod">
        <pc:chgData name="Henrietta Carbonel" userId="48c5fef82ced867d" providerId="LiveId" clId="{F2DAFA2D-020A-4714-83A2-A29F464AACA0}" dt="2022-03-22T17:43:19.347" v="193" actId="20577"/>
        <pc:sldMkLst>
          <pc:docMk/>
          <pc:sldMk cId="2943492875" sldId="292"/>
        </pc:sldMkLst>
        <pc:spChg chg="mod">
          <ac:chgData name="Henrietta Carbonel" userId="48c5fef82ced867d" providerId="LiveId" clId="{F2DAFA2D-020A-4714-83A2-A29F464AACA0}" dt="2022-03-22T17:43:19.347" v="193" actId="20577"/>
          <ac:spMkLst>
            <pc:docMk/>
            <pc:sldMk cId="2943492875" sldId="292"/>
            <ac:spMk id="2" creationId="{08962D96-6286-4B8D-B1E6-FE86E83C50FF}"/>
          </ac:spMkLst>
        </pc:spChg>
      </pc:sldChg>
      <pc:sldChg chg="modNotesTx">
        <pc:chgData name="Henrietta Carbonel" userId="48c5fef82ced867d" providerId="LiveId" clId="{F2DAFA2D-020A-4714-83A2-A29F464AACA0}" dt="2022-03-22T16:45:57.126" v="26" actId="20577"/>
        <pc:sldMkLst>
          <pc:docMk/>
          <pc:sldMk cId="448700815" sldId="295"/>
        </pc:sldMkLst>
      </pc:sldChg>
      <pc:sldChg chg="addSp delSp modSp add del mod">
        <pc:chgData name="Henrietta Carbonel" userId="48c5fef82ced867d" providerId="LiveId" clId="{F2DAFA2D-020A-4714-83A2-A29F464AACA0}" dt="2022-03-22T17:39:05.837" v="78" actId="47"/>
        <pc:sldMkLst>
          <pc:docMk/>
          <pc:sldMk cId="3989233135" sldId="300"/>
        </pc:sldMkLst>
        <pc:spChg chg="mod">
          <ac:chgData name="Henrietta Carbonel" userId="48c5fef82ced867d" providerId="LiveId" clId="{F2DAFA2D-020A-4714-83A2-A29F464AACA0}" dt="2022-03-22T17:24:21.956" v="57" actId="1076"/>
          <ac:spMkLst>
            <pc:docMk/>
            <pc:sldMk cId="3989233135" sldId="300"/>
            <ac:spMk id="2" creationId="{277E0F3B-2D1B-4D5B-96FF-2C6FBD72464C}"/>
          </ac:spMkLst>
        </pc:spChg>
        <pc:spChg chg="add del">
          <ac:chgData name="Henrietta Carbonel" userId="48c5fef82ced867d" providerId="LiveId" clId="{F2DAFA2D-020A-4714-83A2-A29F464AACA0}" dt="2022-03-22T17:20:05.714" v="34" actId="478"/>
          <ac:spMkLst>
            <pc:docMk/>
            <pc:sldMk cId="3989233135" sldId="300"/>
            <ac:spMk id="5" creationId="{188E6A30-0778-4FD8-8737-5D490A599F90}"/>
          </ac:spMkLst>
        </pc:spChg>
        <pc:spChg chg="add mod ord">
          <ac:chgData name="Henrietta Carbonel" userId="48c5fef82ced867d" providerId="LiveId" clId="{F2DAFA2D-020A-4714-83A2-A29F464AACA0}" dt="2022-03-22T17:24:16.817" v="56" actId="14100"/>
          <ac:spMkLst>
            <pc:docMk/>
            <pc:sldMk cId="3989233135" sldId="300"/>
            <ac:spMk id="6" creationId="{0D7AF614-F591-4A5F-B633-2512423241E4}"/>
          </ac:spMkLst>
        </pc:spChg>
        <pc:picChg chg="add del mod">
          <ac:chgData name="Henrietta Carbonel" userId="48c5fef82ced867d" providerId="LiveId" clId="{F2DAFA2D-020A-4714-83A2-A29F464AACA0}" dt="2022-03-22T17:24:49.259" v="63" actId="478"/>
          <ac:picMkLst>
            <pc:docMk/>
            <pc:sldMk cId="3989233135" sldId="300"/>
            <ac:picMk id="4" creationId="{0ABEBE31-9713-4D3C-B3C1-E8AA4BC4C3B8}"/>
          </ac:picMkLst>
        </pc:picChg>
        <pc:picChg chg="del">
          <ac:chgData name="Henrietta Carbonel" userId="48c5fef82ced867d" providerId="LiveId" clId="{F2DAFA2D-020A-4714-83A2-A29F464AACA0}" dt="2022-03-22T16:47:39.222" v="29" actId="478"/>
          <ac:picMkLst>
            <pc:docMk/>
            <pc:sldMk cId="3989233135" sldId="300"/>
            <ac:picMk id="8" creationId="{B2A66A6B-1BDB-42AB-8C89-D424C3BCCDB4}"/>
          </ac:picMkLst>
        </pc:picChg>
        <pc:picChg chg="add mod">
          <ac:chgData name="Henrietta Carbonel" userId="48c5fef82ced867d" providerId="LiveId" clId="{F2DAFA2D-020A-4714-83A2-A29F464AACA0}" dt="2022-03-22T17:24:57.560" v="66" actId="1076"/>
          <ac:picMkLst>
            <pc:docMk/>
            <pc:sldMk cId="3989233135" sldId="300"/>
            <ac:picMk id="9" creationId="{81E6FFA1-7E67-40D5-85CD-DD3A1B1A64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ernunich.sharepoint.com/sites/edudl/Freigegebene%20Dokumente/Etudiants%20WIP/workshops%20&#233;t&#233;%202021/Participants_Workshop%20&#233;tudia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>
                <a:effectLst/>
              </a:rPr>
              <a:t>Facultés d’origine des participants comparé à UniDistance dans son ensemble (%)</a:t>
            </a:r>
            <a:endParaRPr lang="fr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UniD data'!$I$20</c:f>
              <c:strCache>
                <c:ptCount val="1"/>
                <c:pt idx="0">
                  <c:v>workshops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'whole UniD data'!$H$21:$H$26</c:f>
              <c:strCache>
                <c:ptCount val="6"/>
                <c:pt idx="0">
                  <c:v>psy</c:v>
                </c:pt>
                <c:pt idx="1">
                  <c:v>law</c:v>
                </c:pt>
                <c:pt idx="2">
                  <c:v>eco</c:v>
                </c:pt>
                <c:pt idx="3">
                  <c:v>hist</c:v>
                </c:pt>
                <c:pt idx="4">
                  <c:v>math</c:v>
                </c:pt>
                <c:pt idx="5">
                  <c:v>MSc AI</c:v>
                </c:pt>
              </c:strCache>
            </c:strRef>
          </c:cat>
          <c:val>
            <c:numRef>
              <c:f>'whole UniD data'!$I$21:$I$26</c:f>
              <c:numCache>
                <c:formatCode>0%</c:formatCode>
                <c:ptCount val="6"/>
                <c:pt idx="0">
                  <c:v>0.68181818181818177</c:v>
                </c:pt>
                <c:pt idx="1">
                  <c:v>0.15909090909090909</c:v>
                </c:pt>
                <c:pt idx="2">
                  <c:v>4.5454545454545456E-2</c:v>
                </c:pt>
                <c:pt idx="3">
                  <c:v>4.5454545454545456E-2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B-4CAF-8A13-63FAD4AB8DD2}"/>
            </c:ext>
          </c:extLst>
        </c:ser>
        <c:ser>
          <c:idx val="1"/>
          <c:order val="1"/>
          <c:tx>
            <c:strRef>
              <c:f>'whole UniD data'!$J$20</c:f>
              <c:strCache>
                <c:ptCount val="1"/>
                <c:pt idx="0">
                  <c:v>UniDistance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'whole UniD data'!$H$21:$H$26</c:f>
              <c:strCache>
                <c:ptCount val="6"/>
                <c:pt idx="0">
                  <c:v>psy</c:v>
                </c:pt>
                <c:pt idx="1">
                  <c:v>law</c:v>
                </c:pt>
                <c:pt idx="2">
                  <c:v>eco</c:v>
                </c:pt>
                <c:pt idx="3">
                  <c:v>hist</c:v>
                </c:pt>
                <c:pt idx="4">
                  <c:v>math</c:v>
                </c:pt>
                <c:pt idx="5">
                  <c:v>MSc AI</c:v>
                </c:pt>
              </c:strCache>
            </c:strRef>
          </c:cat>
          <c:val>
            <c:numRef>
              <c:f>'whole UniD data'!$J$21:$J$26</c:f>
              <c:numCache>
                <c:formatCode>0%</c:formatCode>
                <c:ptCount val="6"/>
                <c:pt idx="0">
                  <c:v>0.47711781888997079</c:v>
                </c:pt>
                <c:pt idx="1">
                  <c:v>0.34858812074001949</c:v>
                </c:pt>
                <c:pt idx="2">
                  <c:v>0.10954235637779941</c:v>
                </c:pt>
                <c:pt idx="3">
                  <c:v>4.0895813047711782E-2</c:v>
                </c:pt>
                <c:pt idx="4">
                  <c:v>1.2658227848101266E-2</c:v>
                </c:pt>
                <c:pt idx="5">
                  <c:v>1.1197663096397274E-2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B-4CAF-8A13-63FAD4AB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2471584"/>
        <c:axId val="852476504"/>
      </c:barChart>
      <c:catAx>
        <c:axId val="8524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852476504"/>
        <c:crosses val="autoZero"/>
        <c:auto val="1"/>
        <c:lblAlgn val="ctr"/>
        <c:lblOffset val="100"/>
        <c:noMultiLvlLbl val="0"/>
      </c:catAx>
      <c:valAx>
        <c:axId val="85247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8524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3A3D6-F7A3-4518-BFAE-5A46A7C243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4BCA71-37D6-4AA8-8FDC-41F0A9304661}">
      <dgm:prSet phldrT="[Text]"/>
      <dgm:spPr/>
      <dgm:t>
        <a:bodyPr/>
        <a:lstStyle/>
        <a:p>
          <a:r>
            <a:rPr lang="fr-FR"/>
            <a:t>Sondages étudiants et enseignants </a:t>
          </a:r>
        </a:p>
        <a:p>
          <a:r>
            <a:rPr lang="fr-FR"/>
            <a:t>Été 2020</a:t>
          </a:r>
          <a:endParaRPr lang="en-CH"/>
        </a:p>
      </dgm:t>
    </dgm:pt>
    <dgm:pt modelId="{68E3ACE6-790E-4767-B358-BBF6C6ED0439}" type="parTrans" cxnId="{27CC2BD2-1E9A-45DA-8D25-6E41C0B289A1}">
      <dgm:prSet/>
      <dgm:spPr/>
      <dgm:t>
        <a:bodyPr/>
        <a:lstStyle/>
        <a:p>
          <a:endParaRPr lang="en-CH"/>
        </a:p>
      </dgm:t>
    </dgm:pt>
    <dgm:pt modelId="{261CE6F3-4B1F-4300-8E90-20C2CB416B5F}" type="sibTrans" cxnId="{27CC2BD2-1E9A-45DA-8D25-6E41C0B289A1}">
      <dgm:prSet/>
      <dgm:spPr/>
      <dgm:t>
        <a:bodyPr/>
        <a:lstStyle/>
        <a:p>
          <a:endParaRPr lang="en-CH"/>
        </a:p>
      </dgm:t>
    </dgm:pt>
    <dgm:pt modelId="{70649B18-7ABD-4DC8-AAED-09C9A39AED90}">
      <dgm:prSet phldrT="[Text]"/>
      <dgm:spPr>
        <a:solidFill>
          <a:schemeClr val="accent2"/>
        </a:solidFill>
      </dgm:spPr>
      <dgm:t>
        <a:bodyPr/>
        <a:lstStyle/>
        <a:p>
          <a:r>
            <a:rPr lang="fr-FR"/>
            <a:t>Consultations étudiantes</a:t>
          </a:r>
          <a:endParaRPr lang="en-CH"/>
        </a:p>
      </dgm:t>
    </dgm:pt>
    <dgm:pt modelId="{819C3399-4C42-4F2C-85F1-B013538B7E8A}" type="parTrans" cxnId="{24B766DF-0AE2-4557-BEAC-C2548F964ED9}">
      <dgm:prSet/>
      <dgm:spPr/>
      <dgm:t>
        <a:bodyPr/>
        <a:lstStyle/>
        <a:p>
          <a:endParaRPr lang="en-CH"/>
        </a:p>
      </dgm:t>
    </dgm:pt>
    <dgm:pt modelId="{4612F2B0-F5F2-4F7F-849A-B5E3684ACABE}" type="sibTrans" cxnId="{24B766DF-0AE2-4557-BEAC-C2548F964ED9}">
      <dgm:prSet/>
      <dgm:spPr/>
      <dgm:t>
        <a:bodyPr/>
        <a:lstStyle/>
        <a:p>
          <a:endParaRPr lang="en-CH"/>
        </a:p>
      </dgm:t>
    </dgm:pt>
    <dgm:pt modelId="{1247E27A-E274-4F8B-90D8-E593E8D807FE}">
      <dgm:prSet phldrT="[Text]"/>
      <dgm:spPr/>
      <dgm:t>
        <a:bodyPr/>
        <a:lstStyle/>
        <a:p>
          <a:r>
            <a:rPr lang="fr-FR"/>
            <a:t>Consultation des Equipes Enseignantes II</a:t>
          </a:r>
          <a:endParaRPr lang="en-CH"/>
        </a:p>
      </dgm:t>
    </dgm:pt>
    <dgm:pt modelId="{6FBEF0D8-3B41-4910-87EC-012FF022AAB0}" type="parTrans" cxnId="{4667E1A5-E38B-4D5A-AD59-A9AB9D714E87}">
      <dgm:prSet/>
      <dgm:spPr/>
      <dgm:t>
        <a:bodyPr/>
        <a:lstStyle/>
        <a:p>
          <a:endParaRPr lang="en-CH"/>
        </a:p>
      </dgm:t>
    </dgm:pt>
    <dgm:pt modelId="{49A85D4C-8AD9-4CF4-924C-933E4FA9F6E7}" type="sibTrans" cxnId="{4667E1A5-E38B-4D5A-AD59-A9AB9D714E87}">
      <dgm:prSet/>
      <dgm:spPr/>
      <dgm:t>
        <a:bodyPr/>
        <a:lstStyle/>
        <a:p>
          <a:endParaRPr lang="en-CH"/>
        </a:p>
      </dgm:t>
    </dgm:pt>
    <dgm:pt modelId="{3A3D3C94-C060-432B-AD98-16D142F0F542}">
      <dgm:prSet phldrT="[Text]"/>
      <dgm:spPr/>
      <dgm:t>
        <a:bodyPr/>
        <a:lstStyle/>
        <a:p>
          <a:r>
            <a:rPr lang="fr-FR"/>
            <a:t>Consultation des Equipes Enseignantes I</a:t>
          </a:r>
          <a:endParaRPr lang="en-CH"/>
        </a:p>
      </dgm:t>
    </dgm:pt>
    <dgm:pt modelId="{C0C4C38E-729A-49E9-B05B-67D14DA1BE65}" type="parTrans" cxnId="{1B0938FC-874F-4D20-A3A1-9466131FFFA0}">
      <dgm:prSet/>
      <dgm:spPr/>
      <dgm:t>
        <a:bodyPr/>
        <a:lstStyle/>
        <a:p>
          <a:endParaRPr lang="en-CH"/>
        </a:p>
      </dgm:t>
    </dgm:pt>
    <dgm:pt modelId="{B1C0A3FD-D3F8-4654-9FC6-D5A3FBB29A14}" type="sibTrans" cxnId="{1B0938FC-874F-4D20-A3A1-9466131FFFA0}">
      <dgm:prSet/>
      <dgm:spPr/>
      <dgm:t>
        <a:bodyPr/>
        <a:lstStyle/>
        <a:p>
          <a:endParaRPr lang="en-CH"/>
        </a:p>
      </dgm:t>
    </dgm:pt>
    <dgm:pt modelId="{F7E61D59-4D6F-4B1D-B878-09B112BE6E64}">
      <dgm:prSet phldrT="[Text]"/>
      <dgm:spPr/>
      <dgm:t>
        <a:bodyPr/>
        <a:lstStyle/>
        <a:p>
          <a:r>
            <a:rPr lang="fr-FR"/>
            <a:t>Consultation des responsables de filières</a:t>
          </a:r>
          <a:endParaRPr lang="en-CH"/>
        </a:p>
      </dgm:t>
    </dgm:pt>
    <dgm:pt modelId="{42B10879-39BF-46D1-AE82-CEBE2D806635}" type="parTrans" cxnId="{90C2A89C-EDDF-46F3-80DB-88F60646A436}">
      <dgm:prSet/>
      <dgm:spPr/>
      <dgm:t>
        <a:bodyPr/>
        <a:lstStyle/>
        <a:p>
          <a:endParaRPr lang="en-CH"/>
        </a:p>
      </dgm:t>
    </dgm:pt>
    <dgm:pt modelId="{B1FB3F6E-4743-4646-8607-50BBB8147322}" type="sibTrans" cxnId="{90C2A89C-EDDF-46F3-80DB-88F60646A436}">
      <dgm:prSet/>
      <dgm:spPr/>
      <dgm:t>
        <a:bodyPr/>
        <a:lstStyle/>
        <a:p>
          <a:endParaRPr lang="en-CH"/>
        </a:p>
      </dgm:t>
    </dgm:pt>
    <dgm:pt modelId="{3F1BFF8C-7AB5-4467-A5F1-BFF5FDA7775B}">
      <dgm:prSet phldrT="[Text]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Nouvelle stratégie d'enseignement</a:t>
          </a:r>
          <a:endParaRPr lang="en-CH"/>
        </a:p>
      </dgm:t>
    </dgm:pt>
    <dgm:pt modelId="{20806FAA-B9DD-4DC1-BC61-E06386431B66}" type="parTrans" cxnId="{EDADC11B-458D-466C-A9CE-301CE8E6BAB2}">
      <dgm:prSet/>
      <dgm:spPr/>
      <dgm:t>
        <a:bodyPr/>
        <a:lstStyle/>
        <a:p>
          <a:endParaRPr lang="en-CH"/>
        </a:p>
      </dgm:t>
    </dgm:pt>
    <dgm:pt modelId="{F897985B-1ADD-4D1A-825F-612175DFE9C1}" type="sibTrans" cxnId="{EDADC11B-458D-466C-A9CE-301CE8E6BAB2}">
      <dgm:prSet/>
      <dgm:spPr/>
      <dgm:t>
        <a:bodyPr/>
        <a:lstStyle/>
        <a:p>
          <a:endParaRPr lang="en-CH"/>
        </a:p>
      </dgm:t>
    </dgm:pt>
    <dgm:pt modelId="{BA66389D-A82F-4B65-826D-D659DBBD7D40}">
      <dgm:prSet phldrT="[Text]"/>
      <dgm:spPr/>
      <dgm:t>
        <a:bodyPr/>
        <a:lstStyle/>
        <a:p>
          <a:pPr rtl="0"/>
          <a:r>
            <a:rPr lang="fr-FR"/>
            <a:t>Analyse quantitative des retours des étudiants et une sur l’effet de la pandémie sur les notes et le drop out.</a:t>
          </a:r>
          <a:r>
            <a:rPr lang="fr-FR">
              <a:latin typeface="Calibri Light" panose="020F0302020204030204"/>
            </a:rPr>
            <a:t> </a:t>
          </a:r>
          <a:endParaRPr lang="en-CH"/>
        </a:p>
      </dgm:t>
    </dgm:pt>
    <dgm:pt modelId="{40EC1BE4-A74C-4229-B7D3-B784F7D2F796}" type="parTrans" cxnId="{ABC51494-3FF7-4EA9-9E7C-A8BDD48956EC}">
      <dgm:prSet/>
      <dgm:spPr/>
      <dgm:t>
        <a:bodyPr/>
        <a:lstStyle/>
        <a:p>
          <a:endParaRPr lang="en-CH"/>
        </a:p>
      </dgm:t>
    </dgm:pt>
    <dgm:pt modelId="{2096CC6F-4465-4E2C-B150-ACFF9FFB773B}" type="sibTrans" cxnId="{ABC51494-3FF7-4EA9-9E7C-A8BDD48956EC}">
      <dgm:prSet/>
      <dgm:spPr/>
      <dgm:t>
        <a:bodyPr/>
        <a:lstStyle/>
        <a:p>
          <a:endParaRPr lang="en-CH"/>
        </a:p>
      </dgm:t>
    </dgm:pt>
    <dgm:pt modelId="{B6AFBEC1-E6E4-462E-AC9F-577E65A28FDC}" type="pres">
      <dgm:prSet presAssocID="{8D13A3D6-F7A3-4518-BFAE-5A46A7C243B6}" presName="CompostProcess" presStyleCnt="0">
        <dgm:presLayoutVars>
          <dgm:dir/>
          <dgm:resizeHandles val="exact"/>
        </dgm:presLayoutVars>
      </dgm:prSet>
      <dgm:spPr/>
    </dgm:pt>
    <dgm:pt modelId="{8E1C32EE-13C4-4FCF-B892-E9831E2E4F11}" type="pres">
      <dgm:prSet presAssocID="{8D13A3D6-F7A3-4518-BFAE-5A46A7C243B6}" presName="arrow" presStyleLbl="bgShp" presStyleIdx="0" presStyleCnt="1" custScaleX="116118" custLinFactNeighborX="918" custLinFactNeighborY="1832"/>
      <dgm:spPr/>
    </dgm:pt>
    <dgm:pt modelId="{DEFD6B49-AB07-470F-9F83-CE9CD42220D7}" type="pres">
      <dgm:prSet presAssocID="{8D13A3D6-F7A3-4518-BFAE-5A46A7C243B6}" presName="linearProcess" presStyleCnt="0"/>
      <dgm:spPr/>
    </dgm:pt>
    <dgm:pt modelId="{5E9523C0-C012-4279-9DC6-F024AF7B43E3}" type="pres">
      <dgm:prSet presAssocID="{304BCA71-37D6-4AA8-8FDC-41F0A9304661}" presName="textNode" presStyleLbl="node1" presStyleIdx="0" presStyleCnt="7">
        <dgm:presLayoutVars>
          <dgm:bulletEnabled val="1"/>
        </dgm:presLayoutVars>
      </dgm:prSet>
      <dgm:spPr/>
    </dgm:pt>
    <dgm:pt modelId="{073B5712-9803-4918-BB9F-147B09AD5F4A}" type="pres">
      <dgm:prSet presAssocID="{261CE6F3-4B1F-4300-8E90-20C2CB416B5F}" presName="sibTrans" presStyleCnt="0"/>
      <dgm:spPr/>
    </dgm:pt>
    <dgm:pt modelId="{E4092C01-CB24-4C80-9783-F01428C924E2}" type="pres">
      <dgm:prSet presAssocID="{BA66389D-A82F-4B65-826D-D659DBBD7D40}" presName="textNode" presStyleLbl="node1" presStyleIdx="1" presStyleCnt="7">
        <dgm:presLayoutVars>
          <dgm:bulletEnabled val="1"/>
        </dgm:presLayoutVars>
      </dgm:prSet>
      <dgm:spPr/>
    </dgm:pt>
    <dgm:pt modelId="{EC16D429-14B2-4940-AAFE-EEC4A4AEAAE1}" type="pres">
      <dgm:prSet presAssocID="{2096CC6F-4465-4E2C-B150-ACFF9FFB773B}" presName="sibTrans" presStyleCnt="0"/>
      <dgm:spPr/>
    </dgm:pt>
    <dgm:pt modelId="{2F0D1934-1650-4839-8D0D-51D5D3A417E7}" type="pres">
      <dgm:prSet presAssocID="{3A3D3C94-C060-432B-AD98-16D142F0F542}" presName="textNode" presStyleLbl="node1" presStyleIdx="2" presStyleCnt="7">
        <dgm:presLayoutVars>
          <dgm:bulletEnabled val="1"/>
        </dgm:presLayoutVars>
      </dgm:prSet>
      <dgm:spPr/>
    </dgm:pt>
    <dgm:pt modelId="{6C8BE968-FE2E-40D7-AF3A-F787F19CE7A7}" type="pres">
      <dgm:prSet presAssocID="{B1C0A3FD-D3F8-4654-9FC6-D5A3FBB29A14}" presName="sibTrans" presStyleCnt="0"/>
      <dgm:spPr/>
    </dgm:pt>
    <dgm:pt modelId="{27A65C29-0A85-4216-AC32-A525286F4125}" type="pres">
      <dgm:prSet presAssocID="{70649B18-7ABD-4DC8-AAED-09C9A39AED90}" presName="textNode" presStyleLbl="node1" presStyleIdx="3" presStyleCnt="7">
        <dgm:presLayoutVars>
          <dgm:bulletEnabled val="1"/>
        </dgm:presLayoutVars>
      </dgm:prSet>
      <dgm:spPr/>
    </dgm:pt>
    <dgm:pt modelId="{9624D9F1-3BB9-411D-B739-A27DA9D52442}" type="pres">
      <dgm:prSet presAssocID="{4612F2B0-F5F2-4F7F-849A-B5E3684ACABE}" presName="sibTrans" presStyleCnt="0"/>
      <dgm:spPr/>
    </dgm:pt>
    <dgm:pt modelId="{16700D92-CB5E-4704-8915-45AD76A932F2}" type="pres">
      <dgm:prSet presAssocID="{1247E27A-E274-4F8B-90D8-E593E8D807FE}" presName="textNode" presStyleLbl="node1" presStyleIdx="4" presStyleCnt="7">
        <dgm:presLayoutVars>
          <dgm:bulletEnabled val="1"/>
        </dgm:presLayoutVars>
      </dgm:prSet>
      <dgm:spPr/>
    </dgm:pt>
    <dgm:pt modelId="{2AF183A4-17D1-4391-93C4-5A47921A5B73}" type="pres">
      <dgm:prSet presAssocID="{49A85D4C-8AD9-4CF4-924C-933E4FA9F6E7}" presName="sibTrans" presStyleCnt="0"/>
      <dgm:spPr/>
    </dgm:pt>
    <dgm:pt modelId="{2D45F4DB-4A58-4FF1-A623-D77608AE4490}" type="pres">
      <dgm:prSet presAssocID="{F7E61D59-4D6F-4B1D-B878-09B112BE6E64}" presName="textNode" presStyleLbl="node1" presStyleIdx="5" presStyleCnt="7">
        <dgm:presLayoutVars>
          <dgm:bulletEnabled val="1"/>
        </dgm:presLayoutVars>
      </dgm:prSet>
      <dgm:spPr/>
    </dgm:pt>
    <dgm:pt modelId="{FA98D4DC-A30E-4683-BC0F-CFBF1AFCC05A}" type="pres">
      <dgm:prSet presAssocID="{B1FB3F6E-4743-4646-8607-50BBB8147322}" presName="sibTrans" presStyleCnt="0"/>
      <dgm:spPr/>
    </dgm:pt>
    <dgm:pt modelId="{85495419-AE84-4FB5-80C4-3618D219DB64}" type="pres">
      <dgm:prSet presAssocID="{3F1BFF8C-7AB5-4467-A5F1-BFF5FDA7775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34D2550B-0F04-482E-8CA6-96D5359E5797}" type="presOf" srcId="{304BCA71-37D6-4AA8-8FDC-41F0A9304661}" destId="{5E9523C0-C012-4279-9DC6-F024AF7B43E3}" srcOrd="0" destOrd="0" presId="urn:microsoft.com/office/officeart/2005/8/layout/hProcess9"/>
    <dgm:cxn modelId="{EDADC11B-458D-466C-A9CE-301CE8E6BAB2}" srcId="{8D13A3D6-F7A3-4518-BFAE-5A46A7C243B6}" destId="{3F1BFF8C-7AB5-4467-A5F1-BFF5FDA7775B}" srcOrd="6" destOrd="0" parTransId="{20806FAA-B9DD-4DC1-BC61-E06386431B66}" sibTransId="{F897985B-1ADD-4D1A-825F-612175DFE9C1}"/>
    <dgm:cxn modelId="{EEDBEC30-BD9B-4593-BAA9-E3979C36559D}" type="presOf" srcId="{3A3D3C94-C060-432B-AD98-16D142F0F542}" destId="{2F0D1934-1650-4839-8D0D-51D5D3A417E7}" srcOrd="0" destOrd="0" presId="urn:microsoft.com/office/officeart/2005/8/layout/hProcess9"/>
    <dgm:cxn modelId="{339DBC41-7467-4D6D-BD70-B4E9B1B3FA48}" type="presOf" srcId="{F7E61D59-4D6F-4B1D-B878-09B112BE6E64}" destId="{2D45F4DB-4A58-4FF1-A623-D77608AE4490}" srcOrd="0" destOrd="0" presId="urn:microsoft.com/office/officeart/2005/8/layout/hProcess9"/>
    <dgm:cxn modelId="{0D93566E-AC55-480B-8B20-C27B9EB7E01B}" type="presOf" srcId="{BA66389D-A82F-4B65-826D-D659DBBD7D40}" destId="{E4092C01-CB24-4C80-9783-F01428C924E2}" srcOrd="0" destOrd="0" presId="urn:microsoft.com/office/officeart/2005/8/layout/hProcess9"/>
    <dgm:cxn modelId="{ABC51494-3FF7-4EA9-9E7C-A8BDD48956EC}" srcId="{8D13A3D6-F7A3-4518-BFAE-5A46A7C243B6}" destId="{BA66389D-A82F-4B65-826D-D659DBBD7D40}" srcOrd="1" destOrd="0" parTransId="{40EC1BE4-A74C-4229-B7D3-B784F7D2F796}" sibTransId="{2096CC6F-4465-4E2C-B150-ACFF9FFB773B}"/>
    <dgm:cxn modelId="{321CF09A-9F6A-4042-97C9-819E274DC514}" type="presOf" srcId="{3F1BFF8C-7AB5-4467-A5F1-BFF5FDA7775B}" destId="{85495419-AE84-4FB5-80C4-3618D219DB64}" srcOrd="0" destOrd="0" presId="urn:microsoft.com/office/officeart/2005/8/layout/hProcess9"/>
    <dgm:cxn modelId="{9F330D9B-E38B-4F35-BF3E-10F1C2177EA1}" type="presOf" srcId="{8D13A3D6-F7A3-4518-BFAE-5A46A7C243B6}" destId="{B6AFBEC1-E6E4-462E-AC9F-577E65A28FDC}" srcOrd="0" destOrd="0" presId="urn:microsoft.com/office/officeart/2005/8/layout/hProcess9"/>
    <dgm:cxn modelId="{90C2A89C-EDDF-46F3-80DB-88F60646A436}" srcId="{8D13A3D6-F7A3-4518-BFAE-5A46A7C243B6}" destId="{F7E61D59-4D6F-4B1D-B878-09B112BE6E64}" srcOrd="5" destOrd="0" parTransId="{42B10879-39BF-46D1-AE82-CEBE2D806635}" sibTransId="{B1FB3F6E-4743-4646-8607-50BBB8147322}"/>
    <dgm:cxn modelId="{4667E1A5-E38B-4D5A-AD59-A9AB9D714E87}" srcId="{8D13A3D6-F7A3-4518-BFAE-5A46A7C243B6}" destId="{1247E27A-E274-4F8B-90D8-E593E8D807FE}" srcOrd="4" destOrd="0" parTransId="{6FBEF0D8-3B41-4910-87EC-012FF022AAB0}" sibTransId="{49A85D4C-8AD9-4CF4-924C-933E4FA9F6E7}"/>
    <dgm:cxn modelId="{087CE0AE-2C5B-4E62-AB26-D6B584F4640B}" type="presOf" srcId="{1247E27A-E274-4F8B-90D8-E593E8D807FE}" destId="{16700D92-CB5E-4704-8915-45AD76A932F2}" srcOrd="0" destOrd="0" presId="urn:microsoft.com/office/officeart/2005/8/layout/hProcess9"/>
    <dgm:cxn modelId="{5C73E3B2-9896-40C1-9807-93DF458781EF}" type="presOf" srcId="{70649B18-7ABD-4DC8-AAED-09C9A39AED90}" destId="{27A65C29-0A85-4216-AC32-A525286F4125}" srcOrd="0" destOrd="0" presId="urn:microsoft.com/office/officeart/2005/8/layout/hProcess9"/>
    <dgm:cxn modelId="{27CC2BD2-1E9A-45DA-8D25-6E41C0B289A1}" srcId="{8D13A3D6-F7A3-4518-BFAE-5A46A7C243B6}" destId="{304BCA71-37D6-4AA8-8FDC-41F0A9304661}" srcOrd="0" destOrd="0" parTransId="{68E3ACE6-790E-4767-B358-BBF6C6ED0439}" sibTransId="{261CE6F3-4B1F-4300-8E90-20C2CB416B5F}"/>
    <dgm:cxn modelId="{24B766DF-0AE2-4557-BEAC-C2548F964ED9}" srcId="{8D13A3D6-F7A3-4518-BFAE-5A46A7C243B6}" destId="{70649B18-7ABD-4DC8-AAED-09C9A39AED90}" srcOrd="3" destOrd="0" parTransId="{819C3399-4C42-4F2C-85F1-B013538B7E8A}" sibTransId="{4612F2B0-F5F2-4F7F-849A-B5E3684ACABE}"/>
    <dgm:cxn modelId="{1B0938FC-874F-4D20-A3A1-9466131FFFA0}" srcId="{8D13A3D6-F7A3-4518-BFAE-5A46A7C243B6}" destId="{3A3D3C94-C060-432B-AD98-16D142F0F542}" srcOrd="2" destOrd="0" parTransId="{C0C4C38E-729A-49E9-B05B-67D14DA1BE65}" sibTransId="{B1C0A3FD-D3F8-4654-9FC6-D5A3FBB29A14}"/>
    <dgm:cxn modelId="{1FF66A18-89F0-438A-9347-91EF5C638959}" type="presParOf" srcId="{B6AFBEC1-E6E4-462E-AC9F-577E65A28FDC}" destId="{8E1C32EE-13C4-4FCF-B892-E9831E2E4F11}" srcOrd="0" destOrd="0" presId="urn:microsoft.com/office/officeart/2005/8/layout/hProcess9"/>
    <dgm:cxn modelId="{D1B19608-DF0D-4982-9C6A-AAEC81ADB4FB}" type="presParOf" srcId="{B6AFBEC1-E6E4-462E-AC9F-577E65A28FDC}" destId="{DEFD6B49-AB07-470F-9F83-CE9CD42220D7}" srcOrd="1" destOrd="0" presId="urn:microsoft.com/office/officeart/2005/8/layout/hProcess9"/>
    <dgm:cxn modelId="{E86CF676-E08B-44F7-BE88-9BFCB82DE245}" type="presParOf" srcId="{DEFD6B49-AB07-470F-9F83-CE9CD42220D7}" destId="{5E9523C0-C012-4279-9DC6-F024AF7B43E3}" srcOrd="0" destOrd="0" presId="urn:microsoft.com/office/officeart/2005/8/layout/hProcess9"/>
    <dgm:cxn modelId="{9027A997-9A8D-4B71-A113-89680ECDCD67}" type="presParOf" srcId="{DEFD6B49-AB07-470F-9F83-CE9CD42220D7}" destId="{073B5712-9803-4918-BB9F-147B09AD5F4A}" srcOrd="1" destOrd="0" presId="urn:microsoft.com/office/officeart/2005/8/layout/hProcess9"/>
    <dgm:cxn modelId="{F8F73B02-9480-4D4A-B493-81874F603E1A}" type="presParOf" srcId="{DEFD6B49-AB07-470F-9F83-CE9CD42220D7}" destId="{E4092C01-CB24-4C80-9783-F01428C924E2}" srcOrd="2" destOrd="0" presId="urn:microsoft.com/office/officeart/2005/8/layout/hProcess9"/>
    <dgm:cxn modelId="{C05F8369-D398-4F31-A95D-F689F59DA3F0}" type="presParOf" srcId="{DEFD6B49-AB07-470F-9F83-CE9CD42220D7}" destId="{EC16D429-14B2-4940-AAFE-EEC4A4AEAAE1}" srcOrd="3" destOrd="0" presId="urn:microsoft.com/office/officeart/2005/8/layout/hProcess9"/>
    <dgm:cxn modelId="{349865A6-A810-4165-92CD-7250A01DC7B5}" type="presParOf" srcId="{DEFD6B49-AB07-470F-9F83-CE9CD42220D7}" destId="{2F0D1934-1650-4839-8D0D-51D5D3A417E7}" srcOrd="4" destOrd="0" presId="urn:microsoft.com/office/officeart/2005/8/layout/hProcess9"/>
    <dgm:cxn modelId="{D244C45E-0D9F-44C8-81D9-DC12A4B7B438}" type="presParOf" srcId="{DEFD6B49-AB07-470F-9F83-CE9CD42220D7}" destId="{6C8BE968-FE2E-40D7-AF3A-F787F19CE7A7}" srcOrd="5" destOrd="0" presId="urn:microsoft.com/office/officeart/2005/8/layout/hProcess9"/>
    <dgm:cxn modelId="{971C4937-AA49-40C2-9632-6E9D41ED4611}" type="presParOf" srcId="{DEFD6B49-AB07-470F-9F83-CE9CD42220D7}" destId="{27A65C29-0A85-4216-AC32-A525286F4125}" srcOrd="6" destOrd="0" presId="urn:microsoft.com/office/officeart/2005/8/layout/hProcess9"/>
    <dgm:cxn modelId="{1553989B-516F-4571-A15C-1DEB80EA7A26}" type="presParOf" srcId="{DEFD6B49-AB07-470F-9F83-CE9CD42220D7}" destId="{9624D9F1-3BB9-411D-B739-A27DA9D52442}" srcOrd="7" destOrd="0" presId="urn:microsoft.com/office/officeart/2005/8/layout/hProcess9"/>
    <dgm:cxn modelId="{2608891F-10AB-41D0-8974-7E9AF4C965F8}" type="presParOf" srcId="{DEFD6B49-AB07-470F-9F83-CE9CD42220D7}" destId="{16700D92-CB5E-4704-8915-45AD76A932F2}" srcOrd="8" destOrd="0" presId="urn:microsoft.com/office/officeart/2005/8/layout/hProcess9"/>
    <dgm:cxn modelId="{2DA38999-76F4-4183-BED6-51DD04183F4F}" type="presParOf" srcId="{DEFD6B49-AB07-470F-9F83-CE9CD42220D7}" destId="{2AF183A4-17D1-4391-93C4-5A47921A5B73}" srcOrd="9" destOrd="0" presId="urn:microsoft.com/office/officeart/2005/8/layout/hProcess9"/>
    <dgm:cxn modelId="{ADB36AEC-2F7C-472F-9203-3FE55649BE38}" type="presParOf" srcId="{DEFD6B49-AB07-470F-9F83-CE9CD42220D7}" destId="{2D45F4DB-4A58-4FF1-A623-D77608AE4490}" srcOrd="10" destOrd="0" presId="urn:microsoft.com/office/officeart/2005/8/layout/hProcess9"/>
    <dgm:cxn modelId="{27036929-C621-4D78-A72D-232A83747554}" type="presParOf" srcId="{DEFD6B49-AB07-470F-9F83-CE9CD42220D7}" destId="{FA98D4DC-A30E-4683-BC0F-CFBF1AFCC05A}" srcOrd="11" destOrd="0" presId="urn:microsoft.com/office/officeart/2005/8/layout/hProcess9"/>
    <dgm:cxn modelId="{BCBBAFA0-61B5-4400-B62D-D3D24620D0E2}" type="presParOf" srcId="{DEFD6B49-AB07-470F-9F83-CE9CD42220D7}" destId="{85495419-AE84-4FB5-80C4-3618D219DB64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32EE-13C4-4FCF-B892-E9831E2E4F11}">
      <dsp:nvSpPr>
        <dsp:cNvPr id="0" name=""/>
        <dsp:cNvSpPr/>
      </dsp:nvSpPr>
      <dsp:spPr>
        <a:xfrm>
          <a:off x="116124" y="0"/>
          <a:ext cx="8818579" cy="5370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523C0-C012-4279-9DC6-F024AF7B43E3}">
      <dsp:nvSpPr>
        <dsp:cNvPr id="0" name=""/>
        <dsp:cNvSpPr/>
      </dsp:nvSpPr>
      <dsp:spPr>
        <a:xfrm>
          <a:off x="763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Sondages étudiants et enseignants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Été 2020</a:t>
          </a:r>
          <a:endParaRPr lang="en-CH" sz="1000" kern="1200"/>
        </a:p>
      </dsp:txBody>
      <dsp:txXfrm>
        <a:off x="60500" y="1670808"/>
        <a:ext cx="1104248" cy="2028621"/>
      </dsp:txXfrm>
    </dsp:sp>
    <dsp:sp modelId="{E4092C01-CB24-4C80-9783-F01428C924E2}">
      <dsp:nvSpPr>
        <dsp:cNvPr id="0" name=""/>
        <dsp:cNvSpPr/>
      </dsp:nvSpPr>
      <dsp:spPr>
        <a:xfrm>
          <a:off x="1285672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Analyse quantitative des retours des étudiants et une sur l’effet de la pandémie sur les notes et le drop out.</a:t>
          </a:r>
          <a:r>
            <a:rPr lang="fr-FR" sz="1000" kern="1200">
              <a:latin typeface="Calibri Light" panose="020F0302020204030204"/>
            </a:rPr>
            <a:t> </a:t>
          </a:r>
          <a:endParaRPr lang="en-CH" sz="1000" kern="1200"/>
        </a:p>
      </dsp:txBody>
      <dsp:txXfrm>
        <a:off x="1345409" y="1670808"/>
        <a:ext cx="1104248" cy="2028621"/>
      </dsp:txXfrm>
    </dsp:sp>
    <dsp:sp modelId="{2F0D1934-1650-4839-8D0D-51D5D3A417E7}">
      <dsp:nvSpPr>
        <dsp:cNvPr id="0" name=""/>
        <dsp:cNvSpPr/>
      </dsp:nvSpPr>
      <dsp:spPr>
        <a:xfrm>
          <a:off x="2570581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Consultation des Equipes Enseignantes I</a:t>
          </a:r>
          <a:endParaRPr lang="en-CH" sz="1000" kern="1200"/>
        </a:p>
      </dsp:txBody>
      <dsp:txXfrm>
        <a:off x="2630318" y="1670808"/>
        <a:ext cx="1104248" cy="2028621"/>
      </dsp:txXfrm>
    </dsp:sp>
    <dsp:sp modelId="{27A65C29-0A85-4216-AC32-A525286F4125}">
      <dsp:nvSpPr>
        <dsp:cNvPr id="0" name=""/>
        <dsp:cNvSpPr/>
      </dsp:nvSpPr>
      <dsp:spPr>
        <a:xfrm>
          <a:off x="3855490" y="1611071"/>
          <a:ext cx="1223722" cy="21480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Consultations étudiantes</a:t>
          </a:r>
          <a:endParaRPr lang="en-CH" sz="1000" kern="1200"/>
        </a:p>
      </dsp:txBody>
      <dsp:txXfrm>
        <a:off x="3915227" y="1670808"/>
        <a:ext cx="1104248" cy="2028621"/>
      </dsp:txXfrm>
    </dsp:sp>
    <dsp:sp modelId="{16700D92-CB5E-4704-8915-45AD76A932F2}">
      <dsp:nvSpPr>
        <dsp:cNvPr id="0" name=""/>
        <dsp:cNvSpPr/>
      </dsp:nvSpPr>
      <dsp:spPr>
        <a:xfrm>
          <a:off x="5140399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Consultation des Equipes Enseignantes II</a:t>
          </a:r>
          <a:endParaRPr lang="en-CH" sz="1000" kern="1200"/>
        </a:p>
      </dsp:txBody>
      <dsp:txXfrm>
        <a:off x="5200136" y="1670808"/>
        <a:ext cx="1104248" cy="2028621"/>
      </dsp:txXfrm>
    </dsp:sp>
    <dsp:sp modelId="{2D45F4DB-4A58-4FF1-A623-D77608AE4490}">
      <dsp:nvSpPr>
        <dsp:cNvPr id="0" name=""/>
        <dsp:cNvSpPr/>
      </dsp:nvSpPr>
      <dsp:spPr>
        <a:xfrm>
          <a:off x="6425308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Consultation des responsables de filières</a:t>
          </a:r>
          <a:endParaRPr lang="en-CH" sz="1000" kern="1200"/>
        </a:p>
      </dsp:txBody>
      <dsp:txXfrm>
        <a:off x="6485045" y="1670808"/>
        <a:ext cx="1104248" cy="2028621"/>
      </dsp:txXfrm>
    </dsp:sp>
    <dsp:sp modelId="{85495419-AE84-4FB5-80C4-3618D219DB64}">
      <dsp:nvSpPr>
        <dsp:cNvPr id="0" name=""/>
        <dsp:cNvSpPr/>
      </dsp:nvSpPr>
      <dsp:spPr>
        <a:xfrm>
          <a:off x="7710217" y="1611071"/>
          <a:ext cx="1223722" cy="2148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Calibri Light" panose="020F0302020204030204"/>
            </a:rPr>
            <a:t>Nouvelle stratégie d'enseignement</a:t>
          </a:r>
          <a:endParaRPr lang="en-CH" sz="1000" kern="1200"/>
        </a:p>
      </dsp:txBody>
      <dsp:txXfrm>
        <a:off x="7769954" y="1670808"/>
        <a:ext cx="1104248" cy="202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C58A-7E8F-4F34-9A8E-A8D6CA2E8445}" type="datetimeFigureOut">
              <a:rPr lang="de-CH" smtClean="0"/>
              <a:t>25.03.2022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25E6-F3B9-4523-B3D6-9789A989320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26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136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430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576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88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86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295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168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42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1099884" y="0"/>
            <a:ext cx="552451" cy="552450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CBA479-70E3-4A9F-96F8-EFC73F6E4F86}" type="slidenum">
              <a:rPr lang="fr-FR" sz="12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1099884" y="0"/>
            <a:ext cx="552451" cy="552450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0334E7B-B8A3-471E-B381-8854DD378722}" type="slidenum">
              <a:rPr lang="fr-FR" sz="12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907ED50-DD44-4E6E-8635-AD6000B1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126" y="62039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8BF6D2C-0328-416A-90AF-5C1E6121F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11" y="552450"/>
            <a:ext cx="10562473" cy="6953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Title</a:t>
            </a:r>
            <a:endParaRPr lang="de-CH" noProof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D0D43F1C-C445-4AD4-9795-46850BDE0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411" y="1623503"/>
            <a:ext cx="10562473" cy="41596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94184"/>
              </a:buClr>
              <a:buFont typeface="Wingdings" panose="05000000000000000000" pitchFamily="2" charset="2"/>
              <a:buChar char="§"/>
              <a:defRPr sz="2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79413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Text </a:t>
            </a:r>
          </a:p>
          <a:p>
            <a:pPr lvl="1"/>
            <a:r>
              <a:rPr lang="de-CH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372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B116370-4B3E-4DF8-AF25-BB45789A5E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16" y="6000427"/>
            <a:ext cx="1879863" cy="7088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3F4168-B9A0-488F-96EB-B3183715F7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9205" y="5822155"/>
            <a:ext cx="2154977" cy="6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orstock.com/royalty-free-vector/before-text-rubber-stamp-vector-11365688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FE3DB34-A44E-4D83-828D-2C724A71EFD9}"/>
              </a:ext>
            </a:extLst>
          </p:cNvPr>
          <p:cNvSpPr/>
          <p:nvPr/>
        </p:nvSpPr>
        <p:spPr>
          <a:xfrm>
            <a:off x="-1" y="4333875"/>
            <a:ext cx="12192001" cy="2524125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ZoneTexte 12">
            <a:extLst>
              <a:ext uri="{FF2B5EF4-FFF2-40B4-BE49-F238E27FC236}">
                <a16:creationId xmlns:a16="http://schemas.microsoft.com/office/drawing/2014/main" id="{5691904C-BE1C-43CF-BF55-FC369BC996C3}"/>
              </a:ext>
            </a:extLst>
          </p:cNvPr>
          <p:cNvSpPr txBox="1"/>
          <p:nvPr/>
        </p:nvSpPr>
        <p:spPr>
          <a:xfrm>
            <a:off x="567280" y="4406888"/>
            <a:ext cx="11187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à Distance du Futur: </a:t>
            </a:r>
          </a:p>
          <a:p>
            <a:pPr algn="ctr"/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qu’en disent les étudiants</a:t>
            </a:r>
          </a:p>
          <a:p>
            <a:pPr algn="ctr"/>
            <a:endParaRPr 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Jean-Michel Jullien et Henrietta Carbonel</a:t>
            </a:r>
            <a:endParaRPr lang="fr-CH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355F2F-A5E4-47E2-87D5-113F8841C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0" y="6244390"/>
            <a:ext cx="2033979" cy="241684"/>
          </a:xfrm>
          <a:prstGeom prst="rect">
            <a:avLst/>
          </a:prstGeom>
        </p:spPr>
      </p:pic>
      <p:pic>
        <p:nvPicPr>
          <p:cNvPr id="4" name="Picture 3" descr="A picture containing water sport, swimming&#10;&#10;Description automatically generated">
            <a:extLst>
              <a:ext uri="{FF2B5EF4-FFF2-40B4-BE49-F238E27FC236}">
                <a16:creationId xmlns:a16="http://schemas.microsoft.com/office/drawing/2014/main" id="{4C3A508D-5C2B-4007-AF72-8F8B8F8358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/>
        </p:blipFill>
        <p:spPr>
          <a:xfrm>
            <a:off x="0" y="0"/>
            <a:ext cx="12192000" cy="4406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071E2D-086C-4E33-A4A7-909AF4A1F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743" y="5798140"/>
            <a:ext cx="2154977" cy="6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EACF40-CD2F-4F52-9436-E1C322C0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-132310"/>
            <a:ext cx="9110661" cy="7122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E0F3B-2D1B-4D5B-96FF-2C6FBD72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expérience d’apprentissage exceptionnelle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864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AF30-F48B-43EC-8521-5ED86E1A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Feedback individuel</a:t>
            </a:r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2E5B9-427D-4CA2-8C81-07618A57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0" y="1413230"/>
            <a:ext cx="8171233" cy="47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C0ABFA-C781-4BFB-A9BC-B02BA11C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8" b="2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E1D97-5AB9-48F1-A11E-58FBE9ED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3" y="104394"/>
            <a:ext cx="10562473" cy="695326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Traitement des données</a:t>
            </a:r>
            <a:endParaRPr lang="en-CH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ADB1B-8388-4A4D-BC72-826D0D0231F3}"/>
              </a:ext>
            </a:extLst>
          </p:cNvPr>
          <p:cNvSpPr txBox="1"/>
          <p:nvPr/>
        </p:nvSpPr>
        <p:spPr>
          <a:xfrm>
            <a:off x="9041892" y="3264903"/>
            <a:ext cx="3031236" cy="2862322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36976"/>
                      <a:gd name="connsiteY0" fmla="*/ 0 h 2862322"/>
                      <a:gd name="connsiteX1" fmla="*/ 3236976 w 3236976"/>
                      <a:gd name="connsiteY1" fmla="*/ 0 h 2862322"/>
                      <a:gd name="connsiteX2" fmla="*/ 3236976 w 3236976"/>
                      <a:gd name="connsiteY2" fmla="*/ 2862322 h 2862322"/>
                      <a:gd name="connsiteX3" fmla="*/ 0 w 3236976"/>
                      <a:gd name="connsiteY3" fmla="*/ 2862322 h 2862322"/>
                      <a:gd name="connsiteX4" fmla="*/ 0 w 3236976"/>
                      <a:gd name="connsiteY4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36976" h="2862322" extrusionOk="0">
                        <a:moveTo>
                          <a:pt x="0" y="0"/>
                        </a:moveTo>
                        <a:cubicBezTo>
                          <a:pt x="801076" y="118645"/>
                          <a:pt x="1835896" y="116012"/>
                          <a:pt x="3236976" y="0"/>
                        </a:cubicBezTo>
                        <a:cubicBezTo>
                          <a:pt x="3104094" y="618235"/>
                          <a:pt x="3321927" y="2215913"/>
                          <a:pt x="3236976" y="2862322"/>
                        </a:cubicBezTo>
                        <a:cubicBezTo>
                          <a:pt x="1969677" y="2996922"/>
                          <a:pt x="1601118" y="2705126"/>
                          <a:pt x="0" y="2862322"/>
                        </a:cubicBezTo>
                        <a:cubicBezTo>
                          <a:pt x="-20187" y="1490128"/>
                          <a:pt x="-152480" y="5882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Flexibilité, interactions respectueuses.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Ressources à l’avance, facilement accessibles.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Visualisation des expériences d’apprentissage exceptionnelles.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Eléments d’un module idéal 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59A4DC-8053-46E7-B7B8-2EBCE1951DFF}"/>
              </a:ext>
            </a:extLst>
          </p:cNvPr>
          <p:cNvSpPr txBox="1"/>
          <p:nvPr/>
        </p:nvSpPr>
        <p:spPr>
          <a:xfrm>
            <a:off x="7623049" y="954629"/>
            <a:ext cx="236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Sessions synchrones, pour quoi faire?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5A807-7782-46B8-8D0E-5F5C907F3DB0}"/>
              </a:ext>
            </a:extLst>
          </p:cNvPr>
          <p:cNvSpPr txBox="1"/>
          <p:nvPr/>
        </p:nvSpPr>
        <p:spPr>
          <a:xfrm>
            <a:off x="210312" y="2276856"/>
            <a:ext cx="195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>
                    <a:lumMod val="50000"/>
                  </a:schemeClr>
                </a:solidFill>
              </a:rPr>
              <a:t>Nouveaux services pour les étudiants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F20D8-CC4E-4A60-B8C9-30D5864EE062}"/>
              </a:ext>
            </a:extLst>
          </p:cNvPr>
          <p:cNvSpPr txBox="1"/>
          <p:nvPr/>
        </p:nvSpPr>
        <p:spPr>
          <a:xfrm>
            <a:off x="128963" y="3849624"/>
            <a:ext cx="248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Encourager les interactions sociales et académiques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2C12FC-A765-4B1D-A41E-0054E08869E8}"/>
              </a:ext>
            </a:extLst>
          </p:cNvPr>
          <p:cNvSpPr txBox="1"/>
          <p:nvPr/>
        </p:nvSpPr>
        <p:spPr>
          <a:xfrm>
            <a:off x="1298448" y="5797296"/>
            <a:ext cx="218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Une ‘social app’ pour UniDistance?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32FE7F-089D-4206-9471-B00DBBE503FD}"/>
              </a:ext>
            </a:extLst>
          </p:cNvPr>
          <p:cNvSpPr txBox="1"/>
          <p:nvPr/>
        </p:nvSpPr>
        <p:spPr>
          <a:xfrm>
            <a:off x="6466332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Le travail de groupe à distance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8E64F-7FC3-4945-8436-DF1932C6FB52}"/>
              </a:ext>
            </a:extLst>
          </p:cNvPr>
          <p:cNvSpPr txBox="1"/>
          <p:nvPr/>
        </p:nvSpPr>
        <p:spPr>
          <a:xfrm>
            <a:off x="6856476" y="5165407"/>
            <a:ext cx="218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Les examens et le feedback à distance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44A38-10DC-4573-8F2E-6A80F9887F86}"/>
              </a:ext>
            </a:extLst>
          </p:cNvPr>
          <p:cNvSpPr txBox="1"/>
          <p:nvPr/>
        </p:nvSpPr>
        <p:spPr>
          <a:xfrm>
            <a:off x="7408164" y="2169656"/>
            <a:ext cx="215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Apprentissage actif et formats innovants</a:t>
            </a:r>
            <a:endParaRPr lang="en-CH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509C6B-DF1F-4938-AFB7-FC7650D879B7}"/>
              </a:ext>
            </a:extLst>
          </p:cNvPr>
          <p:cNvSpPr txBox="1"/>
          <p:nvPr/>
        </p:nvSpPr>
        <p:spPr>
          <a:xfrm>
            <a:off x="5964937" y="231533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>
                    <a:lumMod val="50000"/>
                  </a:schemeClr>
                </a:solidFill>
              </a:rPr>
              <a:t>Enseignement bimodal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0E06E-D922-4440-8285-E569BA76565E}"/>
              </a:ext>
            </a:extLst>
          </p:cNvPr>
          <p:cNvSpPr txBox="1"/>
          <p:nvPr/>
        </p:nvSpPr>
        <p:spPr>
          <a:xfrm>
            <a:off x="1408176" y="799720"/>
            <a:ext cx="241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>
                    <a:lumMod val="50000"/>
                  </a:schemeClr>
                </a:solidFill>
              </a:rPr>
              <a:t>Repenser le curriculum au niveau des facultés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A4D6D2C4-11A9-417C-818C-42D24FD82BD7}"/>
              </a:ext>
            </a:extLst>
          </p:cNvPr>
          <p:cNvCxnSpPr>
            <a:cxnSpLocks/>
          </p:cNvCxnSpPr>
          <p:nvPr/>
        </p:nvCxnSpPr>
        <p:spPr>
          <a:xfrm>
            <a:off x="5964937" y="3538728"/>
            <a:ext cx="3031236" cy="740664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936FF-FEDA-40EC-A006-15695CDE2C18}"/>
              </a:ext>
            </a:extLst>
          </p:cNvPr>
          <p:cNvGrpSpPr/>
          <p:nvPr/>
        </p:nvGrpSpPr>
        <p:grpSpPr>
          <a:xfrm>
            <a:off x="10557510" y="2811127"/>
            <a:ext cx="367164" cy="369332"/>
            <a:chOff x="10557510" y="2811127"/>
            <a:chExt cx="367164" cy="36933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2996EE-2CD2-4CBB-A408-4D753D9D7E37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217592-0D2A-4E61-81D4-1821BC83995D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1</a:t>
              </a:r>
              <a:endParaRPr lang="en-CH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EB1E16-E827-417A-A6FD-66AA3B4A7FAA}"/>
              </a:ext>
            </a:extLst>
          </p:cNvPr>
          <p:cNvGrpSpPr/>
          <p:nvPr/>
        </p:nvGrpSpPr>
        <p:grpSpPr>
          <a:xfrm>
            <a:off x="7885992" y="639310"/>
            <a:ext cx="367164" cy="369332"/>
            <a:chOff x="10557510" y="2811127"/>
            <a:chExt cx="367164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EA7774-1AA6-4BE6-8E55-BCFFD75ECA38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2F50B2-2568-4A2A-AA1A-0BE711165390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4</a:t>
              </a:r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D03F91-5B04-4747-84A8-BE63B0FAE78A}"/>
              </a:ext>
            </a:extLst>
          </p:cNvPr>
          <p:cNvGrpSpPr/>
          <p:nvPr/>
        </p:nvGrpSpPr>
        <p:grpSpPr>
          <a:xfrm>
            <a:off x="6754285" y="4796075"/>
            <a:ext cx="367164" cy="369332"/>
            <a:chOff x="10557510" y="2811127"/>
            <a:chExt cx="367164" cy="369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E38A37B-5B95-4E4A-82E8-34B401E1E159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C64C85-748D-4DE9-80D0-A332F59AEFB1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5</a:t>
              </a:r>
              <a:endParaRPr lang="en-C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5CCFE7-F5AB-4485-8A5E-FD6D504C3909}"/>
              </a:ext>
            </a:extLst>
          </p:cNvPr>
          <p:cNvGrpSpPr/>
          <p:nvPr/>
        </p:nvGrpSpPr>
        <p:grpSpPr>
          <a:xfrm>
            <a:off x="9460918" y="2092190"/>
            <a:ext cx="367164" cy="369332"/>
            <a:chOff x="10557510" y="2811127"/>
            <a:chExt cx="367164" cy="36933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6364F8F-44E0-492B-A74D-D75EEC61A612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E5C45-1F4E-4538-8FA3-F915C0048294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3</a:t>
              </a:r>
              <a:endParaRPr lang="en-CH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611479-C747-4B01-AC6A-05A67EC0B75D}"/>
              </a:ext>
            </a:extLst>
          </p:cNvPr>
          <p:cNvGrpSpPr/>
          <p:nvPr/>
        </p:nvGrpSpPr>
        <p:grpSpPr>
          <a:xfrm>
            <a:off x="690783" y="5514725"/>
            <a:ext cx="367164" cy="369332"/>
            <a:chOff x="10557510" y="2811127"/>
            <a:chExt cx="367164" cy="36933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33CB03-2EB4-47ED-AB7D-A67999411F97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6A726D-C54A-49DF-B399-24714788EE5D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2</a:t>
              </a:r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44870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8F98-3C29-450D-AA57-37F9406B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34" y="2787918"/>
            <a:ext cx="5198948" cy="1148724"/>
          </a:xfrm>
        </p:spPr>
        <p:txBody>
          <a:bodyPr>
            <a:normAutofit/>
          </a:bodyPr>
          <a:lstStyle/>
          <a:p>
            <a:r>
              <a:rPr lang="fr-FR" dirty="0"/>
              <a:t>L’analyse des résultats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4783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2FF3-208B-4999-B21B-F63ECDF6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775" y="598632"/>
            <a:ext cx="10562473" cy="695326"/>
          </a:xfrm>
        </p:spPr>
        <p:txBody>
          <a:bodyPr>
            <a:normAutofit/>
          </a:bodyPr>
          <a:lstStyle/>
          <a:p>
            <a:r>
              <a:rPr lang="fr-FR" dirty="0"/>
              <a:t>Pour réussir, nos étudiants ont besoin de … flexibilité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4321-6CF7-4C15-994E-43C5C0B62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623503"/>
            <a:ext cx="5801512" cy="4159676"/>
          </a:xfrm>
        </p:spPr>
        <p:txBody>
          <a:bodyPr/>
          <a:lstStyle/>
          <a:p>
            <a:r>
              <a:rPr lang="fr-FR" dirty="0"/>
              <a:t>Les étudiants ont de nombreuses obligations et la formation doit pouvoir s’y adapter:</a:t>
            </a:r>
          </a:p>
          <a:p>
            <a:pPr lvl="1"/>
            <a:r>
              <a:rPr lang="fr-FR" dirty="0"/>
              <a:t>Ressources accessibles avant le début du semestre</a:t>
            </a:r>
          </a:p>
          <a:p>
            <a:pPr lvl="1"/>
            <a:r>
              <a:rPr lang="fr-FR" dirty="0"/>
              <a:t>Traiter les étudiants en adultes responsables </a:t>
            </a:r>
          </a:p>
          <a:p>
            <a:pPr lvl="1"/>
            <a:r>
              <a:rPr lang="fr-FR" dirty="0"/>
              <a:t>Flexibilité pour les rendus de devoirs (pas d’une semaine à l’autre, des fenêtres larges)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3ECB4A-7914-4EDB-9B9D-2A4A26D619C4}"/>
              </a:ext>
            </a:extLst>
          </p:cNvPr>
          <p:cNvSpPr txBox="1">
            <a:spLocks/>
          </p:cNvSpPr>
          <p:nvPr/>
        </p:nvSpPr>
        <p:spPr>
          <a:xfrm>
            <a:off x="3972632" y="4823803"/>
            <a:ext cx="4732581" cy="181466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4184"/>
              </a:buClr>
              <a:buFont typeface="Wingdings" panose="05000000000000000000" pitchFamily="2" charset="2"/>
              <a:buChar char="§"/>
              <a:defRPr sz="2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3794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« </a:t>
            </a:r>
            <a:r>
              <a:rPr lang="fr-FR" sz="2000" i="1" dirty="0"/>
              <a:t>une identité étudiante dominante n’est pas réaliste pour les étudiants en ligne… par nécessité, ces étudiants mettent leur famille en premier, le travail en second et les études en troisième. </a:t>
            </a:r>
            <a:r>
              <a:rPr lang="fr-FR" sz="2000" dirty="0"/>
              <a:t>» Hewson, 2018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A0708-8654-48DB-9C8A-79CA8D54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867" y="1623503"/>
            <a:ext cx="2195381" cy="2132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EAD373-EB46-42DB-8725-6122F3FE7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59" y="1354574"/>
            <a:ext cx="3065324" cy="3065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6FAEE8-9F75-4C12-8CC2-25CF7E95F25C}"/>
              </a:ext>
            </a:extLst>
          </p:cNvPr>
          <p:cNvSpPr txBox="1"/>
          <p:nvPr/>
        </p:nvSpPr>
        <p:spPr>
          <a:xfrm>
            <a:off x="6485627" y="1711602"/>
            <a:ext cx="35513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marR="548640" algn="ctr">
              <a:spcBef>
                <a:spcPts val="1000"/>
              </a:spcBef>
            </a:pPr>
            <a:r>
              <a:rPr lang="fr-FR" sz="1200" b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Surtout pas: </a:t>
            </a:r>
          </a:p>
          <a:p>
            <a:pPr marL="720090" marR="54864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Infantilisation des obligations de présence.</a:t>
            </a:r>
            <a:endParaRPr lang="en-CH" sz="1400" b="1" i="1" dirty="0">
              <a:solidFill>
                <a:srgbClr val="40404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90" marR="548640" indent="-171450">
              <a:buFont typeface="Arial" panose="020B0604020202020204" pitchFamily="34" charset="0"/>
              <a:buChar char="•"/>
            </a:pPr>
            <a:r>
              <a:rPr lang="fr-FR" sz="14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nous traiter comme des petits étudiants sans les vies à côté.</a:t>
            </a:r>
            <a:endParaRPr lang="en-CH" sz="1400" b="1" i="1" dirty="0">
              <a:solidFill>
                <a:srgbClr val="40404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90" marR="54864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enseignement et des règles ‘scolaires’.</a:t>
            </a:r>
            <a:endParaRPr lang="en-CH" sz="1400" b="1" i="1" dirty="0">
              <a:solidFill>
                <a:srgbClr val="40404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H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1BAA5-47BC-45AC-B887-80713378C0A0}"/>
              </a:ext>
            </a:extLst>
          </p:cNvPr>
          <p:cNvSpPr txBox="1"/>
          <p:nvPr/>
        </p:nvSpPr>
        <p:spPr>
          <a:xfrm>
            <a:off x="10001390" y="1859000"/>
            <a:ext cx="171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Je voudrais …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600" b="1" i="1" dirty="0">
                <a:latin typeface="Century Schoolbook" panose="02040604050505020304" pitchFamily="18" charset="0"/>
              </a:rPr>
              <a:t>Un équilibre entre soutien et responsabilité individuelle</a:t>
            </a:r>
            <a:endParaRPr lang="en-CH" sz="1600" b="1" i="1" dirty="0">
              <a:latin typeface="Century Schoolbook" panose="02040604050505020304" pitchFamily="18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ED19086-33C1-465C-9923-E96EC52BB393}"/>
              </a:ext>
            </a:extLst>
          </p:cNvPr>
          <p:cNvGrpSpPr/>
          <p:nvPr/>
        </p:nvGrpSpPr>
        <p:grpSpPr>
          <a:xfrm>
            <a:off x="596741" y="500839"/>
            <a:ext cx="575235" cy="573979"/>
            <a:chOff x="10557510" y="2815987"/>
            <a:chExt cx="367164" cy="364472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9311EFB5-2838-4BFD-91C5-EA5AE8598285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CAA56F58-99EA-48B0-9D4A-5C98C0C9558B}"/>
                </a:ext>
              </a:extLst>
            </p:cNvPr>
            <p:cNvSpPr txBox="1"/>
            <p:nvPr/>
          </p:nvSpPr>
          <p:spPr>
            <a:xfrm>
              <a:off x="10653135" y="2870137"/>
              <a:ext cx="109484" cy="23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31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7F6E-3113-4282-AC01-C88D0880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47" y="724330"/>
            <a:ext cx="10951028" cy="695326"/>
          </a:xfrm>
        </p:spPr>
        <p:txBody>
          <a:bodyPr>
            <a:normAutofit fontScale="90000"/>
          </a:bodyPr>
          <a:lstStyle/>
          <a:p>
            <a:r>
              <a:rPr lang="fr-FR"/>
              <a:t>Nos étudiants ont besoin d’interactions sociales et académiques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5C26-E8F2-49B1-94B4-6B66AB0D8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623502"/>
            <a:ext cx="7925945" cy="4777297"/>
          </a:xfrm>
        </p:spPr>
        <p:txBody>
          <a:bodyPr/>
          <a:lstStyle/>
          <a:p>
            <a:r>
              <a:rPr lang="fr-FR" dirty="0"/>
              <a:t>Leur importance soulignée autant par les enseignants que par les étudiants. </a:t>
            </a:r>
          </a:p>
          <a:p>
            <a:r>
              <a:rPr lang="fr-FR" dirty="0"/>
              <a:t>Interactions étudiants – enseignants, mais aussi entre étudiants (même module et entre les cohortes). </a:t>
            </a:r>
          </a:p>
          <a:p>
            <a:r>
              <a:rPr lang="fr-FR" dirty="0"/>
              <a:t>Un soutien des enseignants et institutionnel pour initier et entretenir les interactions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Quelques pistes: </a:t>
            </a:r>
          </a:p>
          <a:p>
            <a:pPr lvl="1"/>
            <a:r>
              <a:rPr lang="fr-FR" dirty="0"/>
              <a:t>Discussions informelles avant et après les vidéo-conférences</a:t>
            </a:r>
          </a:p>
          <a:p>
            <a:pPr lvl="1"/>
            <a:r>
              <a:rPr lang="fr-FR" dirty="0"/>
              <a:t>Encourager la socialisation: travaux en (petits) groupes, sous-salles en vidéoconférence</a:t>
            </a:r>
          </a:p>
          <a:p>
            <a:pPr lvl="1"/>
            <a:r>
              <a:rPr lang="fr-FR" dirty="0"/>
              <a:t>Offrir  des outils pour faciliter les interactions, social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716989-BF89-489A-B075-42D2C03D5BED}"/>
              </a:ext>
            </a:extLst>
          </p:cNvPr>
          <p:cNvGrpSpPr/>
          <p:nvPr/>
        </p:nvGrpSpPr>
        <p:grpSpPr>
          <a:xfrm>
            <a:off x="8965246" y="3588947"/>
            <a:ext cx="1975148" cy="2125700"/>
            <a:chOff x="5235879" y="2364436"/>
            <a:chExt cx="1519118" cy="15191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15ACDA-A9E9-4DC2-920C-F1694A595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879" y="2364436"/>
              <a:ext cx="1519118" cy="151911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C38187-4391-4EC5-8E44-76D09602AF7C}"/>
                </a:ext>
              </a:extLst>
            </p:cNvPr>
            <p:cNvSpPr txBox="1"/>
            <p:nvPr/>
          </p:nvSpPr>
          <p:spPr>
            <a:xfrm>
              <a:off x="5403898" y="2736325"/>
              <a:ext cx="1306286" cy="65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latin typeface="Century Schoolbook" panose="02040604050505020304" pitchFamily="18" charset="0"/>
                </a:rPr>
                <a:t>Echanges avec les enseignants.</a:t>
              </a:r>
              <a:endParaRPr lang="en-CH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2EE150-8959-42B2-A081-0F713439FC88}"/>
              </a:ext>
            </a:extLst>
          </p:cNvPr>
          <p:cNvGrpSpPr/>
          <p:nvPr/>
        </p:nvGrpSpPr>
        <p:grpSpPr>
          <a:xfrm>
            <a:off x="7670678" y="1370609"/>
            <a:ext cx="2339967" cy="2228875"/>
            <a:chOff x="5118876" y="2280809"/>
            <a:chExt cx="2095280" cy="1976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8A75FC-8F84-4053-98F6-EA58168F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876" y="2280809"/>
              <a:ext cx="1976822" cy="19768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F7FBB-AB46-4C06-B0C6-347D9A8EF308}"/>
                </a:ext>
              </a:extLst>
            </p:cNvPr>
            <p:cNvSpPr txBox="1"/>
            <p:nvPr/>
          </p:nvSpPr>
          <p:spPr>
            <a:xfrm>
              <a:off x="5341989" y="2699409"/>
              <a:ext cx="1872167" cy="1173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1600" b="1" i="1" dirty="0">
                  <a:latin typeface="Century Schoolbook" panose="02040604050505020304" pitchFamily="18" charset="0"/>
                </a:rPr>
                <a:t>contacts avec autres étudiants plus important qu'avec enseignant</a:t>
              </a:r>
              <a:endParaRPr lang="en-CH" sz="16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9849C-B24E-449D-8575-A46F0F90C981}"/>
              </a:ext>
            </a:extLst>
          </p:cNvPr>
          <p:cNvGrpSpPr/>
          <p:nvPr/>
        </p:nvGrpSpPr>
        <p:grpSpPr>
          <a:xfrm>
            <a:off x="10020258" y="1513280"/>
            <a:ext cx="1969559" cy="1886039"/>
            <a:chOff x="1491917" y="5619929"/>
            <a:chExt cx="1394684" cy="13549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B0D95F-20C8-42E3-9D31-B8A97AF9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1917" y="5619929"/>
              <a:ext cx="1394684" cy="13549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F94441-9702-4D47-947D-DA772A672FB9}"/>
                </a:ext>
              </a:extLst>
            </p:cNvPr>
            <p:cNvSpPr txBox="1"/>
            <p:nvPr/>
          </p:nvSpPr>
          <p:spPr>
            <a:xfrm>
              <a:off x="1581293" y="5864535"/>
              <a:ext cx="1202424" cy="773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>
                  <a:latin typeface="Century Schoolbook" panose="02040604050505020304" pitchFamily="18" charset="0"/>
                </a:rPr>
                <a:t>Surtout ne pas perdre le contact humain</a:t>
              </a:r>
              <a:endParaRPr lang="en-CH" sz="16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E1C0BD65-6640-4A3E-B3BA-7C910360CF0B}"/>
              </a:ext>
            </a:extLst>
          </p:cNvPr>
          <p:cNvGrpSpPr/>
          <p:nvPr/>
        </p:nvGrpSpPr>
        <p:grpSpPr>
          <a:xfrm>
            <a:off x="482509" y="705918"/>
            <a:ext cx="526336" cy="511588"/>
            <a:chOff x="10557510" y="2815987"/>
            <a:chExt cx="367164" cy="383123"/>
          </a:xfrm>
        </p:grpSpPr>
        <p:sp>
          <p:nvSpPr>
            <p:cNvPr id="14" name="Oval 39">
              <a:extLst>
                <a:ext uri="{FF2B5EF4-FFF2-40B4-BE49-F238E27FC236}">
                  <a16:creationId xmlns:a16="http://schemas.microsoft.com/office/drawing/2014/main" id="{223B13AD-E304-46EF-A177-4FE1646BB1ED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DDECFFCB-D719-4191-9C6A-AE7E4E29A475}"/>
                </a:ext>
              </a:extLst>
            </p:cNvPr>
            <p:cNvSpPr txBox="1"/>
            <p:nvPr/>
          </p:nvSpPr>
          <p:spPr>
            <a:xfrm>
              <a:off x="10631608" y="2829778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22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2E45-B22E-4656-93BB-8D169879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9" y="587086"/>
            <a:ext cx="10562473" cy="695326"/>
          </a:xfrm>
        </p:spPr>
        <p:txBody>
          <a:bodyPr/>
          <a:lstStyle/>
          <a:p>
            <a:r>
              <a:rPr lang="fr-FR"/>
              <a:t>Un apprentissage actif et des formats innovants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C2B0-47E1-495D-8406-C405C5A6D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2" y="1623503"/>
            <a:ext cx="6715912" cy="4159676"/>
          </a:xfrm>
        </p:spPr>
        <p:txBody>
          <a:bodyPr/>
          <a:lstStyle/>
          <a:p>
            <a:r>
              <a:rPr lang="fr-FR" dirty="0"/>
              <a:t>Importance souligné par les étudiants et les enseignants</a:t>
            </a:r>
          </a:p>
          <a:p>
            <a:r>
              <a:rPr lang="fr-FR" dirty="0"/>
              <a:t>Activités pour développer les niveaux cognitifs supérieurs</a:t>
            </a:r>
          </a:p>
          <a:p>
            <a:r>
              <a:rPr lang="fr-FR" dirty="0"/>
              <a:t>Intégrer les connaissances et expériences des étudiants dans le cours (networked learning)</a:t>
            </a:r>
            <a:endParaRPr lang="fr-FR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42538A-D7AB-449F-9F41-507564E99C9B}"/>
              </a:ext>
            </a:extLst>
          </p:cNvPr>
          <p:cNvGrpSpPr/>
          <p:nvPr/>
        </p:nvGrpSpPr>
        <p:grpSpPr>
          <a:xfrm>
            <a:off x="2524124" y="4391025"/>
            <a:ext cx="2252663" cy="2203720"/>
            <a:chOff x="1995302" y="3679802"/>
            <a:chExt cx="2296176" cy="22961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DB60F9-AC08-4672-A265-FAB9BA7AD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5302" y="3679802"/>
              <a:ext cx="2296176" cy="22961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4B026D-AAF8-43E6-B4E9-CE01C1257F2E}"/>
                </a:ext>
              </a:extLst>
            </p:cNvPr>
            <p:cNvSpPr txBox="1"/>
            <p:nvPr/>
          </p:nvSpPr>
          <p:spPr>
            <a:xfrm>
              <a:off x="2275782" y="4203773"/>
              <a:ext cx="181567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fr-FR" sz="1600" b="1" i="1" dirty="0">
                  <a:latin typeface="Century Schoolbook" panose="02040604050505020304" pitchFamily="18" charset="0"/>
                </a:rPr>
                <a:t>Moins de par cœur, plus de vraie compréhension</a:t>
              </a:r>
              <a:r>
                <a:rPr lang="fr-FR" sz="1600" b="1" i="1" dirty="0">
                  <a:latin typeface="Bradley Hand ITC" panose="03070402050302030203" pitchFamily="66" charset="0"/>
                </a:rPr>
                <a:t>. </a:t>
              </a:r>
            </a:p>
            <a:p>
              <a:endParaRPr lang="en-CH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70AC22-45D0-4810-A122-7835EF12B97B}"/>
              </a:ext>
            </a:extLst>
          </p:cNvPr>
          <p:cNvGrpSpPr/>
          <p:nvPr/>
        </p:nvGrpSpPr>
        <p:grpSpPr>
          <a:xfrm>
            <a:off x="8834438" y="1069286"/>
            <a:ext cx="2073970" cy="1979290"/>
            <a:chOff x="8129198" y="1178651"/>
            <a:chExt cx="2074372" cy="20743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581061-7DF6-4086-9B20-17E02337D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9198" y="1178651"/>
              <a:ext cx="2074372" cy="20743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02F24A-5077-4919-8200-4C09CB033A2D}"/>
                </a:ext>
              </a:extLst>
            </p:cNvPr>
            <p:cNvSpPr txBox="1"/>
            <p:nvPr/>
          </p:nvSpPr>
          <p:spPr>
            <a:xfrm>
              <a:off x="8274485" y="1633889"/>
              <a:ext cx="1720939" cy="12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fr-FR" b="1" i="1" dirty="0">
                  <a:latin typeface="Century Schoolbook" panose="02040604050505020304" pitchFamily="18" charset="0"/>
                </a:rPr>
                <a:t>Equilibre entre théorie et pratique.</a:t>
              </a:r>
            </a:p>
            <a:p>
              <a:endParaRPr lang="en-CH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792C8B-7EE7-4F2D-A60C-720AC9BF8778}"/>
              </a:ext>
            </a:extLst>
          </p:cNvPr>
          <p:cNvGrpSpPr/>
          <p:nvPr/>
        </p:nvGrpSpPr>
        <p:grpSpPr>
          <a:xfrm>
            <a:off x="9472613" y="3429001"/>
            <a:ext cx="1673164" cy="1840100"/>
            <a:chOff x="10025540" y="2615218"/>
            <a:chExt cx="1356223" cy="13562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4D0F63-19CC-4F37-AD54-8133675F1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5540" y="2615218"/>
              <a:ext cx="1356223" cy="13562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EB6098-CA1C-4B8C-861F-0F7040F97B54}"/>
                </a:ext>
              </a:extLst>
            </p:cNvPr>
            <p:cNvSpPr txBox="1"/>
            <p:nvPr/>
          </p:nvSpPr>
          <p:spPr>
            <a:xfrm>
              <a:off x="10158553" y="2896354"/>
              <a:ext cx="1160206" cy="793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>
                  <a:latin typeface="Century Schoolbook" panose="02040604050505020304" pitchFamily="18" charset="0"/>
                </a:rPr>
                <a:t>Mise en application des savoirs. </a:t>
              </a:r>
              <a:endParaRPr lang="en-CH" sz="1600" b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3D0D5-16F5-49EC-B22A-1BBD3BDD5B49}"/>
              </a:ext>
            </a:extLst>
          </p:cNvPr>
          <p:cNvGrpSpPr/>
          <p:nvPr/>
        </p:nvGrpSpPr>
        <p:grpSpPr>
          <a:xfrm>
            <a:off x="6674984" y="3885473"/>
            <a:ext cx="2521539" cy="2972528"/>
            <a:chOff x="7583364" y="3416384"/>
            <a:chExt cx="2013218" cy="23089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50603A-2EEB-4115-851B-D0F223CB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364" y="3416384"/>
              <a:ext cx="2013218" cy="19558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6CE691-0222-41C5-BD47-E3C6729932E4}"/>
                </a:ext>
              </a:extLst>
            </p:cNvPr>
            <p:cNvSpPr txBox="1"/>
            <p:nvPr/>
          </p:nvSpPr>
          <p:spPr>
            <a:xfrm>
              <a:off x="7790470" y="3693977"/>
              <a:ext cx="159900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fr-FR" sz="1400" b="1" i="1" dirty="0">
                  <a:latin typeface="Century Schoolbook" panose="02040604050505020304" pitchFamily="18" charset="0"/>
                </a:rPr>
                <a:t>Les étudiants apportent beaucoup de connaissances. La théorie peut ainsi </a:t>
              </a:r>
            </a:p>
            <a:p>
              <a:pPr marL="0" indent="0" algn="ctr">
                <a:buNone/>
              </a:pPr>
              <a:r>
                <a:rPr lang="fr-FR" sz="1400" b="1" i="1" dirty="0">
                  <a:latin typeface="Century Schoolbook" panose="02040604050505020304" pitchFamily="18" charset="0"/>
                </a:rPr>
                <a:t>être replacée dans son contexte. </a:t>
              </a:r>
              <a:endParaRPr lang="en-CH" sz="1400" b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43319160-2349-43C4-B4AF-618DD1438BFA}"/>
              </a:ext>
            </a:extLst>
          </p:cNvPr>
          <p:cNvGrpSpPr/>
          <p:nvPr/>
        </p:nvGrpSpPr>
        <p:grpSpPr>
          <a:xfrm>
            <a:off x="605554" y="614372"/>
            <a:ext cx="367164" cy="369332"/>
            <a:chOff x="10557510" y="2811127"/>
            <a:chExt cx="367164" cy="369332"/>
          </a:xfrm>
        </p:grpSpPr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984A786C-8108-4C99-90A3-7928D87D05E7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5559EEA3-5287-4EED-BC5A-276003CF59A1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3</a:t>
              </a:r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7264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72C3-68EC-470D-BA44-1B7A38AF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11" y="540905"/>
            <a:ext cx="10562473" cy="695326"/>
          </a:xfrm>
        </p:spPr>
        <p:txBody>
          <a:bodyPr/>
          <a:lstStyle/>
          <a:p>
            <a:r>
              <a:rPr lang="fr-FR"/>
              <a:t>Des sessions synchrones, pour quoi faire?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93B85-251C-4F8B-8D97-39704FED5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En présence physique, à distance ou en bimodal simultané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Obligation de présence aux cours?</a:t>
            </a:r>
          </a:p>
          <a:p>
            <a:pPr lvl="1"/>
            <a:r>
              <a:rPr lang="fr-FR" dirty="0"/>
              <a:t>Non! </a:t>
            </a:r>
          </a:p>
          <a:p>
            <a:pPr marL="363537" lvl="1" indent="0">
              <a:buNone/>
            </a:pPr>
            <a:endParaRPr lang="fr-FR" dirty="0"/>
          </a:p>
          <a:p>
            <a:r>
              <a:rPr lang="fr-FR" dirty="0"/>
              <a:t>Des sessions enregistrées?</a:t>
            </a:r>
          </a:p>
          <a:p>
            <a:pPr lvl="1"/>
            <a:r>
              <a:rPr lang="fr-FR" dirty="0"/>
              <a:t>Oui! Tous étaient pour enregistrer les cours (outil de flexibilité, possibilité de revoir), mais pas nécessairement toutes les discussions.</a:t>
            </a:r>
          </a:p>
          <a:p>
            <a:r>
              <a:rPr lang="fr-FR" dirty="0"/>
              <a:t>Des sessions synchrones, pour quoi faire?</a:t>
            </a:r>
          </a:p>
          <a:p>
            <a:endParaRPr lang="fr-FR" dirty="0"/>
          </a:p>
          <a:p>
            <a:endParaRPr lang="en-CH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BDB2D-4354-46B4-9EB2-8470E1D2FD56}"/>
              </a:ext>
            </a:extLst>
          </p:cNvPr>
          <p:cNvGrpSpPr/>
          <p:nvPr/>
        </p:nvGrpSpPr>
        <p:grpSpPr>
          <a:xfrm>
            <a:off x="2212654" y="2058445"/>
            <a:ext cx="1183365" cy="1047011"/>
            <a:chOff x="1644004" y="2007221"/>
            <a:chExt cx="1183365" cy="10470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520FBE-00AA-4926-BEAA-9BB3ACAC0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4004" y="2007221"/>
              <a:ext cx="1077715" cy="104701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C0CFA0-4676-4D8E-8DBD-FE75DB173B89}"/>
                </a:ext>
              </a:extLst>
            </p:cNvPr>
            <p:cNvSpPr txBox="1"/>
            <p:nvPr/>
          </p:nvSpPr>
          <p:spPr>
            <a:xfrm>
              <a:off x="1749654" y="2192346"/>
              <a:ext cx="1077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latin typeface="Century Schoolbook" panose="02040604050505020304" pitchFamily="18" charset="0"/>
                </a:rPr>
                <a:t>Surtout pas 100% en ligne.</a:t>
              </a:r>
              <a:endParaRPr lang="en-CH" sz="12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B1D66-175E-4DFF-9443-7284CF037BAD}"/>
              </a:ext>
            </a:extLst>
          </p:cNvPr>
          <p:cNvGrpSpPr/>
          <p:nvPr/>
        </p:nvGrpSpPr>
        <p:grpSpPr>
          <a:xfrm>
            <a:off x="5818647" y="3371612"/>
            <a:ext cx="1413910" cy="1047011"/>
            <a:chOff x="9632358" y="2850842"/>
            <a:chExt cx="1467526" cy="1425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B9CE06-0CAF-4831-9374-5148FC70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2358" y="2850842"/>
              <a:ext cx="1467526" cy="142571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2935F5-C8CD-43EB-B3BE-0482281CE83C}"/>
                </a:ext>
              </a:extLst>
            </p:cNvPr>
            <p:cNvSpPr txBox="1"/>
            <p:nvPr/>
          </p:nvSpPr>
          <p:spPr>
            <a:xfrm>
              <a:off x="9755234" y="2997914"/>
              <a:ext cx="1344650" cy="113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latin typeface="Century Schoolbook" panose="02040604050505020304" pitchFamily="18" charset="0"/>
                </a:rPr>
                <a:t>Nous voulons être traités en adultes responsables. </a:t>
              </a:r>
              <a:endParaRPr lang="en-CH" sz="12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4ED08-7C16-4E8B-92E2-A7962CCE7E87}"/>
              </a:ext>
            </a:extLst>
          </p:cNvPr>
          <p:cNvGrpSpPr/>
          <p:nvPr/>
        </p:nvGrpSpPr>
        <p:grpSpPr>
          <a:xfrm>
            <a:off x="7272293" y="4952770"/>
            <a:ext cx="1773703" cy="1682893"/>
            <a:chOff x="6956410" y="724392"/>
            <a:chExt cx="1682893" cy="16828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DA3CF6-F2CC-455C-B385-C8D57B67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6410" y="724392"/>
              <a:ext cx="1682893" cy="16828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A447F7-47FC-4178-8A37-BBE89B82466F}"/>
                </a:ext>
              </a:extLst>
            </p:cNvPr>
            <p:cNvSpPr txBox="1"/>
            <p:nvPr/>
          </p:nvSpPr>
          <p:spPr>
            <a:xfrm>
              <a:off x="7152806" y="1033185"/>
              <a:ext cx="14864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Century Schoolbook" panose="02040604050505020304" pitchFamily="18" charset="0"/>
                </a:rPr>
                <a:t>Vidéos enregistrés au lieu de cours magistraux sur Zoom. </a:t>
              </a:r>
              <a:endParaRPr lang="en-CH" sz="1400" b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D40F28-DC65-4DFD-B176-32EA54E8EA21}"/>
              </a:ext>
            </a:extLst>
          </p:cNvPr>
          <p:cNvGrpSpPr/>
          <p:nvPr/>
        </p:nvGrpSpPr>
        <p:grpSpPr>
          <a:xfrm>
            <a:off x="9325579" y="5035144"/>
            <a:ext cx="2771975" cy="1822856"/>
            <a:chOff x="10255777" y="2494824"/>
            <a:chExt cx="1428869" cy="14288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14987B-E5B9-4113-A6A1-9480A35A3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5777" y="2494824"/>
              <a:ext cx="1428869" cy="142886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AEC44-4896-49DF-AF32-BE79D41E9780}"/>
                </a:ext>
              </a:extLst>
            </p:cNvPr>
            <p:cNvSpPr txBox="1"/>
            <p:nvPr/>
          </p:nvSpPr>
          <p:spPr>
            <a:xfrm>
              <a:off x="10402760" y="2736186"/>
              <a:ext cx="1228777" cy="103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latin typeface="Century Schoolbook" panose="02040604050505020304" pitchFamily="18" charset="0"/>
                </a:rPr>
                <a:t>Virtual meetings: more for discussions than going through PPT (lectures don't add value).</a:t>
              </a:r>
              <a:endParaRPr lang="en-CH" sz="16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1E2EA-D57B-4A06-BF5F-388C74769689}"/>
              </a:ext>
            </a:extLst>
          </p:cNvPr>
          <p:cNvGrpSpPr/>
          <p:nvPr/>
        </p:nvGrpSpPr>
        <p:grpSpPr>
          <a:xfrm>
            <a:off x="4203603" y="2062968"/>
            <a:ext cx="1892400" cy="1042488"/>
            <a:chOff x="10807063" y="1507302"/>
            <a:chExt cx="1496094" cy="13736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A0D56E-DCD2-4F14-A0E4-DA0ADABF0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7063" y="1507302"/>
              <a:ext cx="1413910" cy="137362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68BADC-08D5-44EA-935E-D8FC6D8832A8}"/>
                </a:ext>
              </a:extLst>
            </p:cNvPr>
            <p:cNvSpPr txBox="1"/>
            <p:nvPr/>
          </p:nvSpPr>
          <p:spPr>
            <a:xfrm>
              <a:off x="10920225" y="1585692"/>
              <a:ext cx="1382932" cy="113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latin typeface="Century Schoolbook" panose="02040604050505020304" pitchFamily="18" charset="0"/>
                </a:rPr>
                <a:t>Surtout pas de retour au système d’avant. Pas de structure rigide. </a:t>
              </a:r>
              <a:endParaRPr lang="en-CH" sz="12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AE3CBC-C43E-449E-8098-4EF67D77235C}"/>
              </a:ext>
            </a:extLst>
          </p:cNvPr>
          <p:cNvGrpSpPr/>
          <p:nvPr/>
        </p:nvGrpSpPr>
        <p:grpSpPr>
          <a:xfrm>
            <a:off x="6204417" y="2058445"/>
            <a:ext cx="1896201" cy="957774"/>
            <a:chOff x="9344958" y="2674448"/>
            <a:chExt cx="1882591" cy="9577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016E0D-A286-434D-BFAA-852A42FE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958" y="2674448"/>
              <a:ext cx="1738084" cy="95777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6BCAFD-7245-42E0-B1D4-4E4027BD74C2}"/>
                </a:ext>
              </a:extLst>
            </p:cNvPr>
            <p:cNvSpPr txBox="1"/>
            <p:nvPr/>
          </p:nvSpPr>
          <p:spPr>
            <a:xfrm>
              <a:off x="9663840" y="2767240"/>
              <a:ext cx="15637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>
                  <a:latin typeface="Century Schoolbook" panose="02040604050505020304" pitchFamily="18" charset="0"/>
                </a:rPr>
                <a:t>Bimodal (</a:t>
              </a:r>
              <a:r>
                <a:rPr lang="fr-FR" sz="1400" b="1" i="1" dirty="0" err="1">
                  <a:latin typeface="Century Schoolbook" panose="02040604050505020304" pitchFamily="18" charset="0"/>
                </a:rPr>
                <a:t>hybrid</a:t>
              </a:r>
              <a:r>
                <a:rPr lang="fr-FR" sz="1400" b="1" i="1" dirty="0">
                  <a:latin typeface="Century Schoolbook" panose="02040604050505020304" pitchFamily="18" charset="0"/>
                </a:rPr>
                <a:t>) = pratique</a:t>
              </a:r>
              <a:endParaRPr lang="en-CH" sz="1400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38C325-F462-44E1-B892-4E532EDF82BA}"/>
              </a:ext>
            </a:extLst>
          </p:cNvPr>
          <p:cNvGrpSpPr/>
          <p:nvPr/>
        </p:nvGrpSpPr>
        <p:grpSpPr>
          <a:xfrm>
            <a:off x="4498426" y="5749579"/>
            <a:ext cx="2130662" cy="1043740"/>
            <a:chOff x="8820293" y="948775"/>
            <a:chExt cx="1428869" cy="14288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E892A9-CCD1-4C62-97AE-9581F9BE8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0293" y="948775"/>
              <a:ext cx="1428869" cy="142886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04C924-A07D-4E9D-8A33-9B1EFAADD0A5}"/>
                </a:ext>
              </a:extLst>
            </p:cNvPr>
            <p:cNvSpPr txBox="1"/>
            <p:nvPr/>
          </p:nvSpPr>
          <p:spPr>
            <a:xfrm>
              <a:off x="9010603" y="1206731"/>
              <a:ext cx="1099745" cy="88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latin typeface="Century Schoolbook" panose="02040604050505020304" pitchFamily="18" charset="0"/>
                </a:rPr>
                <a:t>Des workshops</a:t>
              </a:r>
              <a:endParaRPr lang="en-CH" b="1" i="1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E14679-40EA-4223-919B-CE9881DB0ECD}"/>
              </a:ext>
            </a:extLst>
          </p:cNvPr>
          <p:cNvGrpSpPr/>
          <p:nvPr/>
        </p:nvGrpSpPr>
        <p:grpSpPr>
          <a:xfrm>
            <a:off x="597429" y="627730"/>
            <a:ext cx="367164" cy="369332"/>
            <a:chOff x="10557510" y="2811127"/>
            <a:chExt cx="367164" cy="3693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37F8355-077A-4246-A201-7344A60C78B5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33E7B5-37A8-4132-893A-92B4EF40D285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4</a:t>
              </a:r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95373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33B-C19B-450A-9C84-83BDF88F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4" y="540905"/>
            <a:ext cx="6764019" cy="695326"/>
          </a:xfrm>
        </p:spPr>
        <p:txBody>
          <a:bodyPr/>
          <a:lstStyle/>
          <a:p>
            <a:r>
              <a:rPr lang="fr-FR"/>
              <a:t>Les examens en ligne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8958-081E-4479-85B0-384A0CE361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699" y="1359662"/>
            <a:ext cx="10562473" cy="4159676"/>
          </a:xfrm>
        </p:spPr>
        <p:txBody>
          <a:bodyPr/>
          <a:lstStyle/>
          <a:p>
            <a:r>
              <a:rPr lang="fr-FR" dirty="0"/>
              <a:t>Forte majorité pour les examens en ligne, seul bémol, les risques techniques.</a:t>
            </a:r>
          </a:p>
          <a:p>
            <a:r>
              <a:rPr lang="fr-FR"/>
              <a:t>Tester les niveaux cognitifs supérieurs</a:t>
            </a:r>
          </a:p>
          <a:p>
            <a:r>
              <a:rPr lang="fr-FR" dirty="0"/>
              <a:t>Offrir des examens blancs</a:t>
            </a:r>
          </a:p>
          <a:p>
            <a:r>
              <a:rPr lang="fr-FR" dirty="0"/>
              <a:t>Des critères d’évaluation clairs et communiqués à l’avance (grilles critériées, par exemple)</a:t>
            </a:r>
          </a:p>
          <a:p>
            <a:r>
              <a:rPr lang="fr-FR" dirty="0"/>
              <a:t>Donner du feedback</a:t>
            </a:r>
          </a:p>
          <a:p>
            <a:pPr marL="0" indent="0">
              <a:buNone/>
            </a:pPr>
            <a:endParaRPr lang="en-C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8166D1-D210-47FF-9B84-86C82ECD14CC}"/>
              </a:ext>
            </a:extLst>
          </p:cNvPr>
          <p:cNvGrpSpPr/>
          <p:nvPr/>
        </p:nvGrpSpPr>
        <p:grpSpPr>
          <a:xfrm>
            <a:off x="4513786" y="4434495"/>
            <a:ext cx="2287063" cy="1974499"/>
            <a:chOff x="5620680" y="756296"/>
            <a:chExt cx="2782754" cy="20728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D6D023-6AC6-4E82-86F4-FFB26EAF0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108" y="756296"/>
              <a:ext cx="2072820" cy="20728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A79884-7EB3-4762-B0AD-2C0FF83D2FFF}"/>
                </a:ext>
              </a:extLst>
            </p:cNvPr>
            <p:cNvSpPr txBox="1"/>
            <p:nvPr/>
          </p:nvSpPr>
          <p:spPr>
            <a:xfrm>
              <a:off x="5620680" y="1044300"/>
              <a:ext cx="2782754" cy="164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5740" marR="548640" indent="0" algn="ctr">
                <a:spcBef>
                  <a:spcPts val="1000"/>
                </a:spcBef>
                <a:buNone/>
              </a:pPr>
              <a:r>
                <a:rPr lang="fr-FR" sz="1200" b="1" i="1" dirty="0">
                  <a:solidFill>
                    <a:srgbClr val="40404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 travail en temps limité n'a pas de sens     --&gt; privilégier des tâches cognitives de haut niveau pour l'évaluation.</a:t>
              </a:r>
              <a:endParaRPr lang="fr-FR" sz="1200" b="1" i="1" dirty="0">
                <a:solidFill>
                  <a:srgbClr val="40404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F12C3-24C0-4000-93E3-FFEE65F7DF75}"/>
              </a:ext>
            </a:extLst>
          </p:cNvPr>
          <p:cNvGrpSpPr/>
          <p:nvPr/>
        </p:nvGrpSpPr>
        <p:grpSpPr>
          <a:xfrm>
            <a:off x="6408348" y="4396698"/>
            <a:ext cx="2598149" cy="1974500"/>
            <a:chOff x="8678177" y="845673"/>
            <a:chExt cx="2805094" cy="20728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CAFC77-5AC3-4CA1-9BCA-AF3C3C07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0944" y="845673"/>
              <a:ext cx="2072820" cy="20728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0EE56-69BF-482C-BDAA-BE264A125F48}"/>
                </a:ext>
              </a:extLst>
            </p:cNvPr>
            <p:cNvSpPr txBox="1"/>
            <p:nvPr/>
          </p:nvSpPr>
          <p:spPr>
            <a:xfrm>
              <a:off x="8678177" y="1155102"/>
              <a:ext cx="2805094" cy="164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5740" marR="548640" indent="0" algn="ctr">
                <a:spcBef>
                  <a:spcPts val="1000"/>
                </a:spcBef>
                <a:buNone/>
              </a:pPr>
              <a:r>
                <a:rPr lang="fr-FR" sz="1200" b="1" i="1" dirty="0">
                  <a:solidFill>
                    <a:srgbClr val="40404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 que des questions fermées dans les devoirs ! --&gt; avoir une forme d'autonomie dans le choix d'un thème (personnalisation, liberté, autonomie)</a:t>
              </a:r>
              <a:endParaRPr lang="en-CH" sz="12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7CEF7-6F9E-4E1D-ACED-47805F508B5A}"/>
              </a:ext>
            </a:extLst>
          </p:cNvPr>
          <p:cNvGrpSpPr/>
          <p:nvPr/>
        </p:nvGrpSpPr>
        <p:grpSpPr>
          <a:xfrm>
            <a:off x="2647853" y="4530521"/>
            <a:ext cx="2267906" cy="1840677"/>
            <a:chOff x="5657542" y="756296"/>
            <a:chExt cx="2606244" cy="20728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A85FB7-F1CB-457D-B88B-53EC675C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108" y="756296"/>
              <a:ext cx="2072820" cy="20728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F6EFA6-0A05-469B-9383-E7852BA5AE0A}"/>
                </a:ext>
              </a:extLst>
            </p:cNvPr>
            <p:cNvSpPr txBox="1"/>
            <p:nvPr/>
          </p:nvSpPr>
          <p:spPr>
            <a:xfrm>
              <a:off x="5657542" y="1196729"/>
              <a:ext cx="2606244" cy="135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5740" marR="548640" indent="0" algn="ctr">
                <a:spcBef>
                  <a:spcPts val="1000"/>
                </a:spcBef>
                <a:buNone/>
              </a:pPr>
              <a:r>
                <a:rPr lang="fr-FR" sz="1200" b="1" i="1" dirty="0">
                  <a:solidFill>
                    <a:srgbClr val="40404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Contrôle continu :-) permet de mieux mesurer son niveau de maîtrise de ses apprentissages.</a:t>
              </a:r>
              <a:endParaRPr lang="en-CH" sz="12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39D9C-A444-42F8-9873-6BB4A0A728DC}"/>
              </a:ext>
            </a:extLst>
          </p:cNvPr>
          <p:cNvGrpSpPr/>
          <p:nvPr/>
        </p:nvGrpSpPr>
        <p:grpSpPr>
          <a:xfrm>
            <a:off x="695495" y="4530523"/>
            <a:ext cx="2238205" cy="1840676"/>
            <a:chOff x="5692108" y="756296"/>
            <a:chExt cx="2684744" cy="20728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E610AD-7282-494F-AD6E-6F07EEA4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108" y="756296"/>
              <a:ext cx="2072820" cy="20728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79E169-32E2-4CBA-A435-9EC8AFF6C150}"/>
                </a:ext>
              </a:extLst>
            </p:cNvPr>
            <p:cNvSpPr txBox="1"/>
            <p:nvPr/>
          </p:nvSpPr>
          <p:spPr>
            <a:xfrm>
              <a:off x="5735323" y="1069056"/>
              <a:ext cx="2641529" cy="1559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5740" marR="548640" indent="0">
                <a:spcAft>
                  <a:spcPts val="800"/>
                </a:spcAft>
                <a:buNone/>
              </a:pPr>
              <a:r>
                <a:rPr lang="en-GB" sz="1200" b="1" i="1" dirty="0">
                  <a:solidFill>
                    <a:srgbClr val="40404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Online exams with strong control were not nice. Mistrust is not a good principle.</a:t>
              </a:r>
              <a:endParaRPr lang="en-CH" sz="1200" b="1" i="1" dirty="0">
                <a:solidFill>
                  <a:srgbClr val="40404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8E7CFF52-4F78-4AF8-8367-55BA8E87C7E4}"/>
              </a:ext>
            </a:extLst>
          </p:cNvPr>
          <p:cNvGrpSpPr/>
          <p:nvPr/>
        </p:nvGrpSpPr>
        <p:grpSpPr>
          <a:xfrm>
            <a:off x="692921" y="616621"/>
            <a:ext cx="367164" cy="369332"/>
            <a:chOff x="10557510" y="2811127"/>
            <a:chExt cx="367164" cy="369332"/>
          </a:xfrm>
        </p:grpSpPr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116222D0-644C-4B59-9578-58A473A0E260}"/>
                </a:ext>
              </a:extLst>
            </p:cNvPr>
            <p:cNvSpPr/>
            <p:nvPr/>
          </p:nvSpPr>
          <p:spPr>
            <a:xfrm>
              <a:off x="10557510" y="2815987"/>
              <a:ext cx="367164" cy="364472"/>
            </a:xfrm>
            <a:prstGeom prst="ellipse">
              <a:avLst/>
            </a:pr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92D39DB2-E0F6-41AC-9D7D-8A57A4F499AD}"/>
                </a:ext>
              </a:extLst>
            </p:cNvPr>
            <p:cNvSpPr txBox="1"/>
            <p:nvPr/>
          </p:nvSpPr>
          <p:spPr>
            <a:xfrm>
              <a:off x="10636694" y="2811127"/>
              <a:ext cx="10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5</a:t>
              </a:r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1084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2D96-6286-4B8D-B1E6-FE86E83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guise de conclusion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10844-6BF7-4E51-BEDB-0221CB15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29" y="1806854"/>
            <a:ext cx="4152861" cy="339425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7EF3E7-270C-4BF3-93B8-64B2F8C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528253"/>
            <a:ext cx="6729818" cy="4777297"/>
          </a:xfrm>
        </p:spPr>
        <p:txBody>
          <a:bodyPr/>
          <a:lstStyle/>
          <a:p>
            <a:r>
              <a:rPr lang="fr-FR" dirty="0"/>
              <a:t>La recherche sur l’enseignement à distance souligne les même besoins (Garrison et al. 1999): </a:t>
            </a:r>
            <a:r>
              <a:rPr lang="fr-FR" b="1" dirty="0"/>
              <a:t>présence social, cognitive et enseignant.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Une université sans murs, un </a:t>
            </a:r>
            <a:r>
              <a:rPr lang="fr-FR" b="1" dirty="0"/>
              <a:t>environnement d’apprentissage hybride </a:t>
            </a:r>
            <a:r>
              <a:rPr lang="fr-FR" dirty="0"/>
              <a:t>au-delà des dichotomies en présence physique / en ligne, au-delà des frontières de l’institution, et encourageant de nouvelles formes distribuées de participation et d’inclusion (</a:t>
            </a:r>
            <a:r>
              <a:rPr lang="fr-FR" dirty="0" err="1"/>
              <a:t>Nørgård</a:t>
            </a:r>
            <a:r>
              <a:rPr lang="fr-FR" dirty="0"/>
              <a:t>, 2021).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045EA-E68C-403F-BC20-DCA9FCB99B92}"/>
              </a:ext>
            </a:extLst>
          </p:cNvPr>
          <p:cNvSpPr txBox="1"/>
          <p:nvPr/>
        </p:nvSpPr>
        <p:spPr>
          <a:xfrm>
            <a:off x="9870016" y="5303520"/>
            <a:ext cx="245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/>
              <a:t>Garrison et al. 1999</a:t>
            </a:r>
            <a:endParaRPr lang="en-CH" sz="1200"/>
          </a:p>
        </p:txBody>
      </p:sp>
    </p:spTree>
    <p:extLst>
      <p:ext uri="{BB962C8B-B14F-4D97-AF65-F5344CB8AC3E}">
        <p14:creationId xmlns:p14="http://schemas.microsoft.com/office/powerpoint/2010/main" val="294349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82F4-3CD2-4BB3-BA9A-E5EC84C4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la présentation :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BBE0-1936-4C6D-A7C8-84280E7DC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050" y="2317897"/>
            <a:ext cx="10562473" cy="4159676"/>
          </a:xfrm>
        </p:spPr>
        <p:txBody>
          <a:bodyPr lIns="91440" tIns="45720" rIns="91440" bIns="45720" anchor="t"/>
          <a:lstStyle/>
          <a:p>
            <a:r>
              <a:rPr lang="fr-FR"/>
              <a:t>Le contexte</a:t>
            </a:r>
          </a:p>
          <a:p>
            <a:r>
              <a:rPr lang="fr-FR">
                <a:latin typeface="Arial"/>
                <a:cs typeface="Arial"/>
              </a:rPr>
              <a:t>Une méthode de design spéculatif</a:t>
            </a:r>
          </a:p>
          <a:p>
            <a:r>
              <a:rPr lang="fr-FR">
                <a:latin typeface="Arial"/>
                <a:cs typeface="Arial"/>
              </a:rPr>
              <a:t>Ce qu’on a appris sur les besoins de nos étudiants.</a:t>
            </a:r>
            <a:endParaRPr lang="en-CH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18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44C2-2256-434B-9F77-12BE3C8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Références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A3C3-D12C-46C7-B991-74561F66E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717925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Dunne, A., &amp; Raby, F. (2013). Speculative everything: Design, fiction, and social dreaming. The MIT Press.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717925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Garrison, D. R., Anderson, T., &amp; Archer, W. (1999). Critical Inquiry in a Text-Based Environment: Computer Conferencing in Higher Education. The Internet and Higher Education, 2(2–3), 87–105. https://doi.org/10.1016/S1096-7516(00)00016-6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717925" algn="l"/>
              </a:tabLst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Nørgård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T. (2021). Theorising hybrid lifelong learning. British Journal of Educational Technology, 52(4), 1709–1723. https://doi.org/10.1111/bjet.13121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717925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Ross, J. (2017). Speculative method in digital education research. Learning, Media and Technology, 42(2), 214–229. https://doi.org/10.1080/17439884.2016.1160927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3253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FE3DB34-A44E-4D83-828D-2C724A71EFD9}"/>
              </a:ext>
            </a:extLst>
          </p:cNvPr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355F2F-A5E4-47E2-87D5-113F8841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0" y="6244390"/>
            <a:ext cx="2033979" cy="24168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DB0FA133-43CD-4274-9DA4-9FE1B8C08490}"/>
              </a:ext>
            </a:extLst>
          </p:cNvPr>
          <p:cNvSpPr txBox="1"/>
          <p:nvPr/>
        </p:nvSpPr>
        <p:spPr>
          <a:xfrm>
            <a:off x="465222" y="2359902"/>
            <a:ext cx="10108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die Aufmerksamkeit!</a:t>
            </a:r>
          </a:p>
          <a:p>
            <a:r>
              <a:rPr lang="fr-F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  <a:endParaRPr lang="fr-CH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de-CH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AB0E14-D236-4910-8FD0-1486CD481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743" y="5798140"/>
            <a:ext cx="2154977" cy="6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9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70A0-9981-43B1-8473-A4A6B441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35" y="552450"/>
            <a:ext cx="10562473" cy="695326"/>
          </a:xfrm>
        </p:spPr>
        <p:txBody>
          <a:bodyPr/>
          <a:lstStyle/>
          <a:p>
            <a:r>
              <a:rPr lang="fr-FR"/>
              <a:t>UniDistance Suisse</a:t>
            </a:r>
            <a:endParaRPr lang="en-CH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026552-F481-47E0-85A1-1F76C246C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430" y="1604392"/>
            <a:ext cx="9890881" cy="4934660"/>
          </a:xfrm>
        </p:spPr>
        <p:txBody>
          <a:bodyPr/>
          <a:lstStyle/>
          <a:p>
            <a:r>
              <a:rPr lang="fr-FR" err="1"/>
              <a:t>Etudiant.e.s</a:t>
            </a:r>
            <a:r>
              <a:rPr lang="fr-FR"/>
              <a:t>: moyenne d'âge 37 ans, majoritairement en emploi, avec famille, études à temps partiel, 66% femmes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8618F-5412-47F4-BB0F-BDB2E8A0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30" y="287150"/>
            <a:ext cx="1040733" cy="113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0406F-4506-490F-A02C-CF91CCCF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716" y="284701"/>
            <a:ext cx="1040733" cy="114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4A67DECD-9E9E-4113-A683-5853D6BCF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" y="3954142"/>
            <a:ext cx="2878992" cy="1618120"/>
          </a:xfrm>
          <a:prstGeom prst="rect">
            <a:avLst/>
          </a:prstGeom>
        </p:spPr>
      </p:pic>
      <p:pic>
        <p:nvPicPr>
          <p:cNvPr id="7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E85BFD-29C2-4FCC-A969-A8775EB4A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0728" b="21175"/>
          <a:stretch/>
        </p:blipFill>
        <p:spPr>
          <a:xfrm>
            <a:off x="790518" y="4248824"/>
            <a:ext cx="2128066" cy="1130339"/>
          </a:xfrm>
          <a:prstGeom prst="rect">
            <a:avLst/>
          </a:prstGeom>
          <a:noFill/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C1CC7A34-9405-45A2-B6DB-1532B31CD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96" y="4004934"/>
            <a:ext cx="2218816" cy="161812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0FEC2C-5333-4A01-8BB2-03F4065C59FF}"/>
              </a:ext>
            </a:extLst>
          </p:cNvPr>
          <p:cNvSpPr txBox="1">
            <a:spLocks/>
          </p:cNvSpPr>
          <p:nvPr/>
        </p:nvSpPr>
        <p:spPr>
          <a:xfrm>
            <a:off x="479486" y="3014687"/>
            <a:ext cx="3171239" cy="474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b="1"/>
              <a:t>2004-2019</a:t>
            </a:r>
            <a:r>
              <a:rPr lang="fr-FR" sz="1800"/>
              <a:t> : 5 regroupements en présence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800"/>
          </a:p>
          <a:p>
            <a:endParaRPr lang="en-CH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EC92CC-2797-47A7-9F9C-CBD469DF895C}"/>
              </a:ext>
            </a:extLst>
          </p:cNvPr>
          <p:cNvSpPr txBox="1">
            <a:spLocks/>
          </p:cNvSpPr>
          <p:nvPr/>
        </p:nvSpPr>
        <p:spPr>
          <a:xfrm>
            <a:off x="3650725" y="2999830"/>
            <a:ext cx="2864405" cy="6484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7200" b="1"/>
              <a:t>Depuis 2020 </a:t>
            </a:r>
            <a:r>
              <a:rPr lang="fr-FR" sz="7200"/>
              <a:t>: 100% à distance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3600"/>
          </a:p>
          <a:p>
            <a:endParaRPr lang="en-CH" sz="36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0847B0E-D537-4B58-AF29-04946B9D9299}"/>
              </a:ext>
            </a:extLst>
          </p:cNvPr>
          <p:cNvSpPr/>
          <p:nvPr/>
        </p:nvSpPr>
        <p:spPr>
          <a:xfrm>
            <a:off x="7035496" y="4398816"/>
            <a:ext cx="1306286" cy="728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6E792-EE66-4E86-BA49-ECC03C5730A2}"/>
              </a:ext>
            </a:extLst>
          </p:cNvPr>
          <p:cNvSpPr txBox="1"/>
          <p:nvPr/>
        </p:nvSpPr>
        <p:spPr>
          <a:xfrm>
            <a:off x="8994449" y="3914156"/>
            <a:ext cx="2524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/>
              <a:t>Quel modèle pédagogique pour l’avenir?</a:t>
            </a:r>
            <a:endParaRPr lang="en-CH" sz="2800" b="1"/>
          </a:p>
        </p:txBody>
      </p:sp>
    </p:spTree>
    <p:extLst>
      <p:ext uri="{BB962C8B-B14F-4D97-AF65-F5344CB8AC3E}">
        <p14:creationId xmlns:p14="http://schemas.microsoft.com/office/powerpoint/2010/main" val="30341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C066-805B-4AB5-A5C1-AF162391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/>
              <a:t>Co-créer</a:t>
            </a:r>
            <a:r>
              <a:rPr lang="fr-FR"/>
              <a:t> l’université à distance du futur</a:t>
            </a:r>
            <a:endParaRPr lang="en-CH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1FFAAE-88A4-4770-9695-4E8C96D08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619309"/>
              </p:ext>
            </p:extLst>
          </p:nvPr>
        </p:nvGraphicFramePr>
        <p:xfrm>
          <a:off x="1728216" y="466657"/>
          <a:ext cx="8934704" cy="537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5E778B-FF83-487A-879A-480193215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9995" y="4677208"/>
            <a:ext cx="1183570" cy="1664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18F02-59C7-4E1E-A75D-D7E6CE9E3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291" y="4668658"/>
            <a:ext cx="1163326" cy="163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A4C62-D0AA-49AC-8198-2DB42CE34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103" y="4754451"/>
            <a:ext cx="1173862" cy="1664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49A23E-97D8-4713-AF56-EDF87B676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4844" y="4754451"/>
            <a:ext cx="1173863" cy="163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16726-5B6F-4DC5-932D-7098FACF4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5335" y="4872812"/>
            <a:ext cx="1663854" cy="960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E20DA-4761-4AAD-BD0B-2A0F10AD8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033" y="4872812"/>
            <a:ext cx="1173862" cy="98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675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2">
            <a:extLst>
              <a:ext uri="{FF2B5EF4-FFF2-40B4-BE49-F238E27FC236}">
                <a16:creationId xmlns:a16="http://schemas.microsoft.com/office/drawing/2014/main" id="{E13EFF13-BDA1-4513-A7C4-9D3D8C88C725}"/>
              </a:ext>
            </a:extLst>
          </p:cNvPr>
          <p:cNvSpPr txBox="1"/>
          <p:nvPr/>
        </p:nvSpPr>
        <p:spPr>
          <a:xfrm>
            <a:off x="465222" y="552453"/>
            <a:ext cx="954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 les besoins de nos étudiants pour :</a:t>
            </a:r>
            <a:endParaRPr lang="fr-CH" sz="3200" b="1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F6B2C91C-5585-4469-997D-C1B10036F737}"/>
              </a:ext>
            </a:extLst>
          </p:cNvPr>
          <p:cNvSpPr txBox="1"/>
          <p:nvPr/>
        </p:nvSpPr>
        <p:spPr>
          <a:xfrm>
            <a:off x="1018584" y="1741335"/>
            <a:ext cx="9443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Favoriser la réussite de leur projet de formation en soutenant leur engagement sur le long terme et en réduisant l’abandon. </a:t>
            </a:r>
          </a:p>
          <a:p>
            <a:pPr marL="800100" lvl="1" indent="-342900"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Réduire le fossé entre les attentes des étudiants et l’expérience vécue.</a:t>
            </a:r>
          </a:p>
          <a:p>
            <a:pPr marL="800100" lvl="1" indent="-342900"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Faire évoluer notre modèle pédagogique au niveau de l’institution.</a:t>
            </a:r>
          </a:p>
          <a:p>
            <a:pPr marL="800100" lvl="1" indent="-342900">
              <a:buClr>
                <a:srgbClr val="0070BA"/>
              </a:buClr>
              <a:buFont typeface="Wingdings" panose="05000000000000000000" pitchFamily="2" charset="2"/>
              <a:buChar char="§"/>
            </a:pP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E5B3D5ED-A177-4485-99CC-CD0B94AF5066}"/>
              </a:ext>
            </a:extLst>
          </p:cNvPr>
          <p:cNvSpPr txBox="1"/>
          <p:nvPr/>
        </p:nvSpPr>
        <p:spPr>
          <a:xfrm>
            <a:off x="465221" y="6322059"/>
            <a:ext cx="542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fr-CH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4287C6-0602-421E-ACD6-03BFDE2D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13" y="842641"/>
            <a:ext cx="5235854" cy="4940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33B9D-362C-4A92-A769-7BFC2E31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design spéculatif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57362-7C34-487B-96C6-8CA652924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2" y="1623503"/>
            <a:ext cx="8211568" cy="4159676"/>
          </a:xfrm>
        </p:spPr>
        <p:txBody>
          <a:bodyPr/>
          <a:lstStyle/>
          <a:p>
            <a:r>
              <a:rPr lang="fr-FR"/>
              <a:t>Ouvrir les possibilités au-delà d’un futur prédéterminé</a:t>
            </a:r>
          </a:p>
          <a:p>
            <a:r>
              <a:rPr lang="fr-FR"/>
              <a:t>Mener une réflexion critique</a:t>
            </a:r>
          </a:p>
          <a:p>
            <a:r>
              <a:rPr lang="fr-FR"/>
              <a:t>Travailler avec les étudiants et </a:t>
            </a:r>
            <a:r>
              <a:rPr lang="fr-FR" err="1"/>
              <a:t>co-créer</a:t>
            </a:r>
            <a:r>
              <a:rPr lang="fr-FR"/>
              <a:t> l’université à distance de demain</a:t>
            </a:r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 b="1"/>
              <a:t>Limites</a:t>
            </a:r>
            <a:r>
              <a:rPr lang="fr-FR"/>
              <a:t> : </a:t>
            </a:r>
          </a:p>
          <a:p>
            <a:r>
              <a:rPr lang="fr-FR"/>
              <a:t>spécifique à notre contexte, pas généralisable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	Mais des conclusions utiles à partager.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47C80-4453-4808-B7E3-4BF355132B49}"/>
              </a:ext>
            </a:extLst>
          </p:cNvPr>
          <p:cNvSpPr txBox="1"/>
          <p:nvPr/>
        </p:nvSpPr>
        <p:spPr>
          <a:xfrm>
            <a:off x="8138143" y="5238668"/>
            <a:ext cx="2008040" cy="28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kern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Dunne and Raby (2013, p. 5)</a:t>
            </a:r>
            <a:endParaRPr lang="en-CH" sz="1200" kern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7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4F7F-2373-482F-B82D-6199C17E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participants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3867-8DB6-4C09-9E82-49B7B78A6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0" y="1345427"/>
            <a:ext cx="10562473" cy="4159676"/>
          </a:xfrm>
        </p:spPr>
        <p:txBody>
          <a:bodyPr/>
          <a:lstStyle/>
          <a:p>
            <a:r>
              <a:rPr lang="fr-FR"/>
              <a:t>12 ateliers pendant l’été 2021, 6 en Allemand, 6 en Français, différents jours et moments de la journée. Les 60 places offerts ont été remplies dans les 48h.</a:t>
            </a:r>
          </a:p>
          <a:p>
            <a:r>
              <a:rPr lang="fr-FR"/>
              <a:t>Au final, 44 participants </a:t>
            </a:r>
          </a:p>
          <a:p>
            <a:r>
              <a:rPr lang="fr-FR"/>
              <a:t>85% en emploi (52% au moins à plein temps)</a:t>
            </a:r>
          </a:p>
          <a:p>
            <a:r>
              <a:rPr lang="fr-FR"/>
              <a:t>52% au moins avec des enfants</a:t>
            </a:r>
          </a:p>
          <a:p>
            <a:r>
              <a:rPr lang="fr-FR"/>
              <a:t>Plusieurs à l’étranger (en Europe) et au moins une personne souffrant de maladie chronique</a:t>
            </a:r>
          </a:p>
          <a:p>
            <a:pPr marL="0" indent="0">
              <a:buNone/>
            </a:pPr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1F5-3616-4B5F-9142-FB167D17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3" y="4851233"/>
            <a:ext cx="3043026" cy="182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5B6CAF-AAAC-4E2E-8F69-5B3679553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265730"/>
              </p:ext>
            </p:extLst>
          </p:nvPr>
        </p:nvGraphicFramePr>
        <p:xfrm>
          <a:off x="5923129" y="4493339"/>
          <a:ext cx="3220996" cy="218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04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8635F-1161-4413-9521-BA8A50E4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Une</a:t>
            </a:r>
            <a:r>
              <a:rPr lang="de-CH"/>
              <a:t> </a:t>
            </a:r>
            <a:r>
              <a:rPr lang="de-CH" err="1"/>
              <a:t>approche</a:t>
            </a:r>
            <a:r>
              <a:rPr lang="de-CH"/>
              <a:t> de design </a:t>
            </a:r>
            <a:r>
              <a:rPr lang="de-CH" err="1"/>
              <a:t>spéculatif</a:t>
            </a:r>
            <a:endParaRPr lang="de-CH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92EFFE9-FCB4-4A13-B1EA-C3782F86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47776"/>
            <a:ext cx="8020593" cy="49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33E6EA-631D-4BE7-83BE-2F56715D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7" y="1181823"/>
            <a:ext cx="8833428" cy="5339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08A6E-9023-4648-BEDE-66E8B496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productions des ateliers: un module idéal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5937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P_FernUniDistance_MDL_30JahreAns" id="{F46A9230-3C8B-4DA0-B449-C26BB5DD006C}" vid="{7C4E25C2-5E27-40F2-AA06-D0771AE425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0259054272942930D1A70F0F205D4" ma:contentTypeVersion="13" ma:contentTypeDescription="Crée un document." ma:contentTypeScope="" ma:versionID="a9e0cd239af3432e62410b6a12b94795">
  <xsd:schema xmlns:xsd="http://www.w3.org/2001/XMLSchema" xmlns:xs="http://www.w3.org/2001/XMLSchema" xmlns:p="http://schemas.microsoft.com/office/2006/metadata/properties" xmlns:ns2="ead3f4b2-e288-491f-9bd6-da2be5aae468" xmlns:ns3="b35e0c70-8579-40cd-ab90-e4a596f59e7a" targetNamespace="http://schemas.microsoft.com/office/2006/metadata/properties" ma:root="true" ma:fieldsID="32420f7ccc2a43a1e55690eadd6576c0" ns2:_="" ns3:_="">
    <xsd:import namespace="ead3f4b2-e288-491f-9bd6-da2be5aae468"/>
    <xsd:import namespace="b35e0c70-8579-40cd-ab90-e4a596f59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3f4b2-e288-491f-9bd6-da2be5aae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e0c70-8579-40cd-ab90-e4a596f59e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84CB9-9B13-46D9-9501-C8FB5ACC681F}">
  <ds:schemaRefs>
    <ds:schemaRef ds:uri="http://schemas.microsoft.com/office/2006/documentManagement/types"/>
    <ds:schemaRef ds:uri="ead3f4b2-e288-491f-9bd6-da2be5aae46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35e0c70-8579-40cd-ab90-e4a596f59e7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948001-FE2C-4092-963B-1AD0F0385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73B4E-37EA-4101-84F6-921DCC89C688}">
  <ds:schemaRefs>
    <ds:schemaRef ds:uri="b35e0c70-8579-40cd-ab90-e4a596f59e7a"/>
    <ds:schemaRef ds:uri="ead3f4b2-e288-491f-9bd6-da2be5aae4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PPP_FernUniDistance_MDL_30JahreAns</Template>
  <TotalTime>253</TotalTime>
  <Words>1240</Words>
  <Application>Microsoft Office PowerPoint</Application>
  <PresentationFormat>Widescreen</PresentationFormat>
  <Paragraphs>159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Century Schoolbook</vt:lpstr>
      <vt:lpstr>Wingdings</vt:lpstr>
      <vt:lpstr>Thème Office</vt:lpstr>
      <vt:lpstr>PowerPoint Presentation</vt:lpstr>
      <vt:lpstr>Plan de la présentation :</vt:lpstr>
      <vt:lpstr>UniDistance Suisse</vt:lpstr>
      <vt:lpstr>Co-créer l’université à distance du futur</vt:lpstr>
      <vt:lpstr>PowerPoint Presentation</vt:lpstr>
      <vt:lpstr>Le design spéculatif</vt:lpstr>
      <vt:lpstr>Les participants</vt:lpstr>
      <vt:lpstr>Une approche de design spéculatif</vt:lpstr>
      <vt:lpstr>Les productions des ateliers: un module idéal</vt:lpstr>
      <vt:lpstr>Une expérience d’apprentissage exceptionnelle</vt:lpstr>
      <vt:lpstr>Feedback individuel</vt:lpstr>
      <vt:lpstr>Traitement des données</vt:lpstr>
      <vt:lpstr>L’analyse des résultats</vt:lpstr>
      <vt:lpstr>Pour réussir, nos étudiants ont besoin de … flexibilité</vt:lpstr>
      <vt:lpstr>Nos étudiants ont besoin d’interactions sociales et académiques</vt:lpstr>
      <vt:lpstr>Un apprentissage actif et des formats innovants</vt:lpstr>
      <vt:lpstr>Des sessions synchrones, pour quoi faire?</vt:lpstr>
      <vt:lpstr>Les examens en ligne</vt:lpstr>
      <vt:lpstr>En guise de conclusion</vt:lpstr>
      <vt:lpstr>Références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Henrietta Carbonel</dc:creator>
  <cp:lastModifiedBy>Henrietta Carbonel</cp:lastModifiedBy>
  <cp:revision>4</cp:revision>
  <dcterms:created xsi:type="dcterms:W3CDTF">2022-03-02T10:52:48Z</dcterms:created>
  <dcterms:modified xsi:type="dcterms:W3CDTF">2022-03-25T17:08:30Z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0x010100CBE0259054272942930D1A70F0F205D4</vt:lpwstr>
  </property>
</Properties>
</file>